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8"/>
  </p:notesMasterIdLst>
  <p:sldIdLst>
    <p:sldId id="256" r:id="rId3"/>
    <p:sldId id="422" r:id="rId4"/>
    <p:sldId id="257" r:id="rId5"/>
    <p:sldId id="290" r:id="rId6"/>
    <p:sldId id="312" r:id="rId7"/>
    <p:sldId id="313" r:id="rId9"/>
    <p:sldId id="259" r:id="rId10"/>
    <p:sldId id="261" r:id="rId11"/>
    <p:sldId id="354" r:id="rId12"/>
    <p:sldId id="389" r:id="rId13"/>
    <p:sldId id="374" r:id="rId14"/>
    <p:sldId id="405" r:id="rId15"/>
    <p:sldId id="406" r:id="rId16"/>
    <p:sldId id="407" r:id="rId17"/>
    <p:sldId id="358" r:id="rId18"/>
    <p:sldId id="410" r:id="rId19"/>
    <p:sldId id="420" r:id="rId20"/>
    <p:sldId id="421" r:id="rId21"/>
    <p:sldId id="286" r:id="rId22"/>
    <p:sldId id="294" r:id="rId23"/>
    <p:sldId id="408" r:id="rId24"/>
    <p:sldId id="409" r:id="rId25"/>
    <p:sldId id="283" r:id="rId26"/>
    <p:sldId id="386" r:id="rId27"/>
    <p:sldId id="285" r:id="rId28"/>
    <p:sldId id="260"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32" autoAdjust="0"/>
    <p:restoredTop sz="94660"/>
  </p:normalViewPr>
  <p:slideViewPr>
    <p:cSldViewPr snapToGrid="0">
      <p:cViewPr varScale="1">
        <p:scale>
          <a:sx n="72" d="100"/>
          <a:sy n="72" d="100"/>
        </p:scale>
        <p:origin x="570" y="6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4AAD347D-5ACD-4C99-B74B-A9C85AD731AF}"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fld>
            <a:endParaRPr lang="en-US"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4AAD347D-5ACD-4C99-B74B-A9C85AD731AF}"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panose="020B0604020202020204"/>
              </a:rPr>
              <a:t>”</a:t>
            </a:r>
            <a:endParaRPr lang="en-US" dirty="0">
              <a:solidFill>
                <a:schemeClr val="accent1">
                  <a:lumMod val="60000"/>
                  <a:lumOff val="40000"/>
                </a:schemeClr>
              </a:solidFill>
              <a:latin typeface="Arial" panose="020B0604020202020204"/>
            </a:endParaRP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4AAD347D-5ACD-4C99-B74B-A9C85AD731AF}"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fld>
            <a:endParaRPr lang="en-US" dirty="0"/>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4AAD347D-5ACD-4C99-B74B-A9C85AD731AF}"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4AAD347D-5ACD-4C99-B74B-A9C85AD731AF}"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fld>
            <a:endParaRPr lang="en-US" dirty="0"/>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9796027F-7875-4030-9381-8BD8C4F21935}"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509A250-FF31-4206-8172-F9D3106AACB1}"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509A250-FF31-4206-8172-F9D3106AACB1}"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AAD347D-5ACD-4C99-B74B-A9C85AD731AF}" type="datetimeFigureOut">
              <a:rPr lang="en-US" smtClean="0"/>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02111984F565}"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4.xml"/><Relationship Id="rId2" Type="http://schemas.openxmlformats.org/officeDocument/2006/relationships/image" Target="../media/image6.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png"/><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jpeg"/><Relationship Id="rId1" Type="http://schemas.openxmlformats.org/officeDocument/2006/relationships/image" Target="../media/image1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youtu.be/xsI5n5WiEY4" TargetMode="External"/><Relationship Id="rId3" Type="http://schemas.openxmlformats.org/officeDocument/2006/relationships/image" Target="../media/image14.png"/><Relationship Id="rId2" Type="http://schemas.microsoft.com/office/2007/relationships/media" Target="file:///C:\Users\asopi\Documents\major\Demonstration\Demo.mp4" TargetMode="External"/><Relationship Id="rId1" Type="http://schemas.openxmlformats.org/officeDocument/2006/relationships/video" Target="file:///C:\Users\asopi\Documents\major\Demonstration\Demo.mp4" TargetMode="Externa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85242" y="2211908"/>
            <a:ext cx="7911207" cy="1500467"/>
          </a:xfrm>
        </p:spPr>
        <p:txBody>
          <a:bodyPr/>
          <a:lstStyle/>
          <a:p>
            <a:pPr algn="ctr"/>
            <a:r>
              <a:rPr lang="en-IN" altLang="en-US" sz="2800" b="1" dirty="0">
                <a:solidFill>
                  <a:schemeClr val="tx1">
                    <a:lumMod val="75000"/>
                    <a:lumOff val="25000"/>
                  </a:schemeClr>
                </a:solidFill>
                <a:latin typeface="Times New Roman" panose="02020603050405020304" pitchFamily="18" charset="0"/>
                <a:ea typeface="Cambria" panose="02040503050406030204" pitchFamily="18" charset="0"/>
                <a:cs typeface="Times New Roman" panose="02020603050405020304" pitchFamily="18" charset="0"/>
              </a:rPr>
              <a:t>	Sensor Based Sign Language To Speech Converter</a:t>
            </a:r>
            <a:endParaRPr lang="en-US" sz="2800" b="1" dirty="0">
              <a:solidFill>
                <a:schemeClr val="tx1">
                  <a:lumMod val="75000"/>
                  <a:lumOff val="25000"/>
                </a:schemeClr>
              </a:solidFill>
              <a:latin typeface="Times New Roman" panose="02020603050405020304" pitchFamily="18" charset="0"/>
              <a:ea typeface="Cambria" panose="02040503050406030204" pitchFamily="18" charset="0"/>
              <a:cs typeface="Times New Roman" panose="02020603050405020304" pitchFamily="18" charset="0"/>
            </a:endParaRPr>
          </a:p>
        </p:txBody>
      </p:sp>
      <p:sp>
        <p:nvSpPr>
          <p:cNvPr id="7" name="TextBox 6"/>
          <p:cNvSpPr txBox="1"/>
          <p:nvPr/>
        </p:nvSpPr>
        <p:spPr>
          <a:xfrm>
            <a:off x="701969" y="4487731"/>
            <a:ext cx="3383280" cy="1476375"/>
          </a:xfrm>
          <a:prstGeom prst="rect">
            <a:avLst/>
          </a:prstGeom>
          <a:noFill/>
        </p:spPr>
        <p:txBody>
          <a:bodyPr wrap="square" rtlCol="0">
            <a:spAutoFit/>
          </a:bodyPr>
          <a:lstStyle/>
          <a:p>
            <a:pPr algn="l"/>
            <a:r>
              <a:rPr lang="en-IN" altLang="en-US" dirty="0">
                <a:latin typeface="Times New Roman" panose="02020603050405020304" pitchFamily="18" charset="0"/>
                <a:cs typeface="Times New Roman" panose="02020603050405020304" pitchFamily="18" charset="0"/>
              </a:rPr>
              <a:t>Submitted </a:t>
            </a:r>
            <a:r>
              <a:rPr lang="en-US" dirty="0">
                <a:latin typeface="Times New Roman" panose="02020603050405020304" pitchFamily="18" charset="0"/>
                <a:cs typeface="Times New Roman" panose="02020603050405020304" pitchFamily="18" charset="0"/>
              </a:rPr>
              <a:t>By :</a:t>
            </a:r>
            <a:endParaRPr lang="en-US" dirty="0">
              <a:latin typeface="Times New Roman" panose="02020603050405020304" pitchFamily="18" charset="0"/>
              <a:cs typeface="Times New Roman" panose="02020603050405020304" pitchFamily="18" charset="0"/>
            </a:endParaRPr>
          </a:p>
          <a:p>
            <a:pPr algn="l"/>
            <a:r>
              <a:rPr lang="en-US" dirty="0">
                <a:latin typeface="Times New Roman" panose="02020603050405020304" pitchFamily="18" charset="0"/>
                <a:cs typeface="Times New Roman" panose="02020603050405020304" pitchFamily="18" charset="0"/>
                <a:sym typeface="+mn-ea"/>
              </a:rPr>
              <a:t>160119735058:</a:t>
            </a:r>
            <a:r>
              <a:rPr lang="en-IN" altLang="en-US" dirty="0">
                <a:latin typeface="Times New Roman" panose="02020603050405020304" pitchFamily="18" charset="0"/>
                <a:cs typeface="Times New Roman" panose="02020603050405020304" pitchFamily="18" charset="0"/>
                <a:sym typeface="+mn-ea"/>
              </a:rPr>
              <a:t> </a:t>
            </a:r>
            <a:r>
              <a:rPr lang="en-US" dirty="0">
                <a:latin typeface="Times New Roman" panose="02020603050405020304" pitchFamily="18" charset="0"/>
                <a:cs typeface="Times New Roman" panose="02020603050405020304" pitchFamily="18" charset="0"/>
                <a:sym typeface="+mn-ea"/>
              </a:rPr>
              <a:t> </a:t>
            </a:r>
            <a:r>
              <a:rPr lang="en-IN" altLang="en-US" dirty="0">
                <a:latin typeface="Times New Roman" panose="02020603050405020304" pitchFamily="18" charset="0"/>
                <a:cs typeface="Times New Roman" panose="02020603050405020304" pitchFamily="18" charset="0"/>
                <a:sym typeface="+mn-ea"/>
              </a:rPr>
              <a:t>Hridwin </a:t>
            </a:r>
            <a:r>
              <a:rPr lang="en-US" dirty="0" err="1">
                <a:latin typeface="Times New Roman" panose="02020603050405020304" pitchFamily="18" charset="0"/>
                <a:cs typeface="Times New Roman" panose="02020603050405020304" pitchFamily="18" charset="0"/>
                <a:sym typeface="+mn-ea"/>
              </a:rPr>
              <a:t>Vishaal</a:t>
            </a:r>
            <a:endParaRPr lang="en-US" dirty="0" err="1">
              <a:latin typeface="Times New Roman" panose="02020603050405020304" pitchFamily="18" charset="0"/>
              <a:cs typeface="Times New Roman" panose="02020603050405020304" pitchFamily="18" charset="0"/>
              <a:sym typeface="+mn-ea"/>
            </a:endParaRPr>
          </a:p>
          <a:p>
            <a:pPr algn="l"/>
            <a:r>
              <a:rPr lang="en-US" dirty="0">
                <a:latin typeface="Times New Roman" panose="02020603050405020304" pitchFamily="18" charset="0"/>
                <a:cs typeface="Times New Roman" panose="02020603050405020304" pitchFamily="18" charset="0"/>
                <a:sym typeface="+mn-ea"/>
              </a:rPr>
              <a:t>160119735059: </a:t>
            </a:r>
            <a:r>
              <a:rPr lang="en-IN" altLang="en-US" dirty="0">
                <a:latin typeface="Times New Roman" panose="02020603050405020304" pitchFamily="18" charset="0"/>
                <a:cs typeface="Times New Roman" panose="02020603050405020304" pitchFamily="18" charset="0"/>
                <a:sym typeface="+mn-ea"/>
              </a:rPr>
              <a:t> </a:t>
            </a:r>
            <a:r>
              <a:rPr lang="en-US" dirty="0">
                <a:latin typeface="Times New Roman" panose="02020603050405020304" pitchFamily="18" charset="0"/>
                <a:cs typeface="Times New Roman" panose="02020603050405020304" pitchFamily="18" charset="0"/>
                <a:sym typeface="+mn-ea"/>
              </a:rPr>
              <a:t>Vishnu </a:t>
            </a:r>
            <a:r>
              <a:rPr lang="en-US" dirty="0" err="1">
                <a:latin typeface="Times New Roman" panose="02020603050405020304" pitchFamily="18" charset="0"/>
                <a:cs typeface="Times New Roman" panose="02020603050405020304" pitchFamily="18" charset="0"/>
                <a:sym typeface="+mn-ea"/>
              </a:rPr>
              <a:t>Alakuntla</a:t>
            </a:r>
            <a:r>
              <a:rPr lang="en-US" dirty="0">
                <a:latin typeface="Times New Roman" panose="02020603050405020304" pitchFamily="18" charset="0"/>
                <a:cs typeface="Times New Roman" panose="02020603050405020304" pitchFamily="18" charset="0"/>
                <a:sym typeface="+mn-ea"/>
              </a:rPr>
              <a:t>  </a:t>
            </a:r>
            <a:endParaRPr lang="en-US" dirty="0">
              <a:latin typeface="Times New Roman" panose="02020603050405020304" pitchFamily="18" charset="0"/>
              <a:cs typeface="Times New Roman" panose="02020603050405020304" pitchFamily="18" charset="0"/>
            </a:endParaRPr>
          </a:p>
          <a:p>
            <a:pPr algn="l"/>
            <a:r>
              <a:rPr lang="en-US" dirty="0">
                <a:latin typeface="Times New Roman" panose="02020603050405020304" pitchFamily="18" charset="0"/>
                <a:cs typeface="Times New Roman" panose="02020603050405020304" pitchFamily="18" charset="0"/>
              </a:rPr>
              <a:t>160119735301: </a:t>
            </a:r>
            <a:r>
              <a:rPr lang="en-IN" alt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Supriya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Chakilam</a:t>
            </a:r>
            <a:r>
              <a:rPr lang="en-US"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algn="l"/>
            <a:r>
              <a:rPr lang="en-US"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pic>
        <p:nvPicPr>
          <p:cNvPr id="8" name="Picture 7" descr="Text&#10;&#10;Description automatically generated"/>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86787" y="438710"/>
            <a:ext cx="8042438" cy="1590318"/>
          </a:xfrm>
          <a:prstGeom prst="rect">
            <a:avLst/>
          </a:prstGeom>
        </p:spPr>
      </p:pic>
      <p:sp>
        <p:nvSpPr>
          <p:cNvPr id="5" name="Rectangle 4"/>
          <p:cNvSpPr/>
          <p:nvPr/>
        </p:nvSpPr>
        <p:spPr>
          <a:xfrm>
            <a:off x="5535295" y="4486910"/>
            <a:ext cx="3761105" cy="14770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Times New Roman" panose="02020603050405020304" pitchFamily="18" charset="0"/>
              <a:cs typeface="Times New Roman" panose="02020603050405020304" pitchFamily="18" charset="0"/>
            </a:endParaRPr>
          </a:p>
          <a:p>
            <a:r>
              <a:rPr lang="en-IN" dirty="0">
                <a:solidFill>
                  <a:schemeClr val="tx1"/>
                </a:solidFill>
                <a:latin typeface="Times New Roman" panose="02020603050405020304" pitchFamily="18" charset="0"/>
                <a:cs typeface="Times New Roman" panose="02020603050405020304" pitchFamily="18" charset="0"/>
              </a:rPr>
              <a:t>Under the esteemed guidance of</a:t>
            </a:r>
            <a:endParaRPr lang="en-IN" dirty="0">
              <a:solidFill>
                <a:schemeClr val="tx1"/>
              </a:solidFill>
              <a:latin typeface="Times New Roman" panose="02020603050405020304" pitchFamily="18" charset="0"/>
              <a:cs typeface="Times New Roman" panose="02020603050405020304" pitchFamily="18" charset="0"/>
            </a:endParaRPr>
          </a:p>
          <a:p>
            <a:r>
              <a:rPr lang="en-IN" dirty="0" err="1">
                <a:solidFill>
                  <a:schemeClr val="tx1"/>
                </a:solidFill>
                <a:latin typeface="Times New Roman" panose="02020603050405020304" pitchFamily="18" charset="0"/>
                <a:cs typeface="Times New Roman" panose="02020603050405020304" pitchFamily="18" charset="0"/>
              </a:rPr>
              <a:t>Dr.</a:t>
            </a:r>
            <a:r>
              <a:rPr lang="en-IN" dirty="0">
                <a:solidFill>
                  <a:schemeClr val="tx1"/>
                </a:solidFill>
                <a:latin typeface="Times New Roman" panose="02020603050405020304" pitchFamily="18" charset="0"/>
                <a:cs typeface="Times New Roman" panose="02020603050405020304" pitchFamily="18" charset="0"/>
              </a:rPr>
              <a:t> M. </a:t>
            </a:r>
            <a:r>
              <a:rPr lang="en-IN" dirty="0" err="1">
                <a:solidFill>
                  <a:schemeClr val="tx1"/>
                </a:solidFill>
                <a:latin typeface="Times New Roman" panose="02020603050405020304" pitchFamily="18" charset="0"/>
                <a:cs typeface="Times New Roman" panose="02020603050405020304" pitchFamily="18" charset="0"/>
              </a:rPr>
              <a:t>Ramana</a:t>
            </a:r>
            <a:r>
              <a:rPr lang="en-IN" dirty="0">
                <a:solidFill>
                  <a:schemeClr val="tx1"/>
                </a:solidFill>
                <a:latin typeface="Times New Roman" panose="02020603050405020304" pitchFamily="18" charset="0"/>
                <a:cs typeface="Times New Roman" panose="02020603050405020304" pitchFamily="18" charset="0"/>
              </a:rPr>
              <a:t> Reddy</a:t>
            </a:r>
            <a:endParaRPr lang="en-IN" dirty="0">
              <a:solidFill>
                <a:schemeClr val="tx1"/>
              </a:solidFill>
              <a:latin typeface="Times New Roman" panose="02020603050405020304" pitchFamily="18" charset="0"/>
              <a:cs typeface="Times New Roman" panose="02020603050405020304" pitchFamily="18" charset="0"/>
            </a:endParaRPr>
          </a:p>
          <a:p>
            <a:r>
              <a:rPr lang="en-IN" dirty="0">
                <a:solidFill>
                  <a:schemeClr val="tx1"/>
                </a:solidFill>
                <a:latin typeface="Times New Roman" panose="02020603050405020304" pitchFamily="18" charset="0"/>
                <a:cs typeface="Times New Roman" panose="02020603050405020304" pitchFamily="18" charset="0"/>
              </a:rPr>
              <a:t>Assistant Professor,</a:t>
            </a:r>
            <a:endParaRPr lang="en-IN" dirty="0">
              <a:solidFill>
                <a:schemeClr val="tx1"/>
              </a:solidFill>
              <a:latin typeface="Times New Roman" panose="02020603050405020304" pitchFamily="18" charset="0"/>
              <a:cs typeface="Times New Roman" panose="02020603050405020304" pitchFamily="18" charset="0"/>
            </a:endParaRPr>
          </a:p>
          <a:p>
            <a:r>
              <a:rPr lang="en-IN" dirty="0">
                <a:solidFill>
                  <a:schemeClr val="tx1"/>
                </a:solidFill>
                <a:latin typeface="Times New Roman" panose="02020603050405020304" pitchFamily="18" charset="0"/>
                <a:cs typeface="Times New Roman" panose="02020603050405020304" pitchFamily="18" charset="0"/>
              </a:rPr>
              <a:t>ECE </a:t>
            </a:r>
            <a:r>
              <a:rPr lang="en-IN" dirty="0" err="1">
                <a:solidFill>
                  <a:schemeClr val="tx1"/>
                </a:solidFill>
                <a:latin typeface="Times New Roman" panose="02020603050405020304" pitchFamily="18" charset="0"/>
                <a:cs typeface="Times New Roman" panose="02020603050405020304" pitchFamily="18" charset="0"/>
              </a:rPr>
              <a:t>Dept</a:t>
            </a:r>
            <a:r>
              <a:rPr lang="en-IN" dirty="0">
                <a:solidFill>
                  <a:schemeClr val="tx1"/>
                </a:solidFill>
                <a:latin typeface="Times New Roman" panose="02020603050405020304" pitchFamily="18" charset="0"/>
                <a:cs typeface="Times New Roman" panose="02020603050405020304" pitchFamily="18" charset="0"/>
              </a:rPr>
              <a:t>,</a:t>
            </a:r>
            <a:endParaRPr lang="en-IN" dirty="0">
              <a:solidFill>
                <a:schemeClr val="tx1"/>
              </a:solidFill>
              <a:latin typeface="Times New Roman" panose="02020603050405020304" pitchFamily="18" charset="0"/>
              <a:cs typeface="Times New Roman" panose="02020603050405020304" pitchFamily="18" charset="0"/>
            </a:endParaRPr>
          </a:p>
          <a:p>
            <a:r>
              <a:rPr lang="en-IN" dirty="0">
                <a:solidFill>
                  <a:schemeClr val="tx1"/>
                </a:solidFill>
                <a:latin typeface="Times New Roman" panose="02020603050405020304" pitchFamily="18" charset="0"/>
                <a:cs typeface="Times New Roman" panose="02020603050405020304" pitchFamily="18" charset="0"/>
              </a:rPr>
              <a:t>CBIT, Hyderabad</a:t>
            </a:r>
            <a:endParaRPr lang="en-IN" dirty="0">
              <a:solidFill>
                <a:schemeClr val="tx1"/>
              </a:solidFill>
              <a:latin typeface="Times New Roman" panose="02020603050405020304" pitchFamily="18" charset="0"/>
              <a:cs typeface="Times New Roman" panose="02020603050405020304" pitchFamily="18" charset="0"/>
            </a:endParaRPr>
          </a:p>
          <a:p>
            <a:pPr algn="ctr"/>
            <a:r>
              <a:rPr lang="en-IN" dirty="0">
                <a:solidFill>
                  <a:schemeClr val="tx1"/>
                </a:solidFill>
                <a:latin typeface="Times New Roman" panose="02020603050405020304" pitchFamily="18" charset="0"/>
                <a:cs typeface="Times New Roman" panose="02020603050405020304" pitchFamily="18" charset="0"/>
              </a:rPr>
              <a:t> </a:t>
            </a:r>
            <a:endParaRPr lang="en-IN" dirty="0">
              <a:solidFill>
                <a:schemeClr val="tx1"/>
              </a:solidFill>
              <a:latin typeface="Times New Roman" panose="02020603050405020304" pitchFamily="18" charset="0"/>
              <a:cs typeface="Times New Roman" panose="02020603050405020304" pitchFamily="18" charset="0"/>
            </a:endParaRPr>
          </a:p>
          <a:p>
            <a:pPr algn="ctr"/>
            <a:endParaRPr lang="en-IN" dirty="0">
              <a:solidFill>
                <a:schemeClr val="tx1"/>
              </a:solidFill>
              <a:latin typeface="Times New Roman" panose="02020603050405020304" pitchFamily="18" charset="0"/>
              <a:cs typeface="Times New Roman" panose="02020603050405020304" pitchFamily="18" charset="0"/>
            </a:endParaRPr>
          </a:p>
        </p:txBody>
      </p:sp>
      <p:sp>
        <p:nvSpPr>
          <p:cNvPr id="3" name="Rectangle 2"/>
          <p:cNvSpPr/>
          <p:nvPr/>
        </p:nvSpPr>
        <p:spPr>
          <a:xfrm>
            <a:off x="3290565" y="3840499"/>
            <a:ext cx="3921269" cy="646331"/>
          </a:xfrm>
          <a:prstGeom prst="rect">
            <a:avLst/>
          </a:prstGeom>
        </p:spPr>
        <p:txBody>
          <a:bodyPr wrap="square">
            <a:spAutoFit/>
          </a:bodyPr>
          <a:lstStyle/>
          <a:p>
            <a:pPr algn="ctr"/>
            <a:r>
              <a:rPr lang="en-IN" dirty="0">
                <a:latin typeface="Times New Roman" panose="02020603050405020304" pitchFamily="18" charset="0"/>
                <a:cs typeface="Times New Roman" panose="02020603050405020304" pitchFamily="18" charset="0"/>
              </a:rPr>
              <a:t>BATCH : 104</a:t>
            </a:r>
            <a:endParaRPr lang="en-IN" dirty="0">
              <a:latin typeface="Times New Roman" panose="02020603050405020304" pitchFamily="18" charset="0"/>
              <a:cs typeface="Times New Roman" panose="02020603050405020304" pitchFamily="18" charset="0"/>
            </a:endParaRPr>
          </a:p>
          <a:p>
            <a:pPr algn="just"/>
            <a:r>
              <a:rPr lang="en-IN" dirty="0"/>
              <a:t>                                        </a:t>
            </a:r>
            <a:r>
              <a:rPr lang="it-IT" dirty="0"/>
              <a:t>                                                           </a:t>
            </a:r>
            <a:endParaRPr lang="en-IN"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pPr marL="457200" indent="-457200">
              <a:buFont typeface="Arial" panose="020B0604020202020204" pitchFamily="34" charset="0"/>
              <a:buChar char="•"/>
            </a:pPr>
            <a:r>
              <a:rPr lang="en-IN" altLang="en-US" sz="2800">
                <a:solidFill>
                  <a:schemeClr val="tx1"/>
                </a:solidFill>
              </a:rPr>
              <a:t>Hardware Setup</a:t>
            </a:r>
            <a:r>
              <a:rPr lang="en-US" sz="2800">
                <a:solidFill>
                  <a:schemeClr val="tx1"/>
                </a:solidFill>
              </a:rPr>
              <a:t>:</a:t>
            </a:r>
            <a:endParaRPr lang="en-US" sz="2800">
              <a:solidFill>
                <a:schemeClr val="tx1"/>
              </a:solidFill>
            </a:endParaRPr>
          </a:p>
        </p:txBody>
      </p:sp>
      <p:pic>
        <p:nvPicPr>
          <p:cNvPr id="4" name="Content Placeholder 3"/>
          <p:cNvPicPr>
            <a:picLocks noChangeAspect="1"/>
          </p:cNvPicPr>
          <p:nvPr>
            <p:ph sz="half" idx="1"/>
          </p:nvPr>
        </p:nvPicPr>
        <p:blipFill>
          <a:blip r:embed="rId1"/>
          <a:stretch>
            <a:fillRect/>
          </a:stretch>
        </p:blipFill>
        <p:spPr>
          <a:xfrm>
            <a:off x="552450" y="1326515"/>
            <a:ext cx="4345940" cy="4834255"/>
          </a:xfrm>
          <a:prstGeom prst="rect">
            <a:avLst/>
          </a:prstGeom>
        </p:spPr>
      </p:pic>
      <p:pic>
        <p:nvPicPr>
          <p:cNvPr id="3" name="Content Placeholder 2"/>
          <p:cNvPicPr>
            <a:picLocks noChangeAspect="1"/>
          </p:cNvPicPr>
          <p:nvPr>
            <p:ph sz="half" idx="2"/>
          </p:nvPr>
        </p:nvPicPr>
        <p:blipFill>
          <a:blip r:embed="rId2"/>
          <a:stretch>
            <a:fillRect/>
          </a:stretch>
        </p:blipFill>
        <p:spPr>
          <a:xfrm>
            <a:off x="5370195" y="1326515"/>
            <a:ext cx="4692015" cy="483489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Terminator 1"/>
          <p:cNvSpPr/>
          <p:nvPr/>
        </p:nvSpPr>
        <p:spPr>
          <a:xfrm>
            <a:off x="3710611" y="250134"/>
            <a:ext cx="2915478" cy="503583"/>
          </a:xfrm>
          <a:prstGeom prst="flowChartTerminator">
            <a:avLst/>
          </a:prstGeom>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a:latin typeface="Times New Roman" panose="02020603050405020304" pitchFamily="18" charset="0"/>
                <a:cs typeface="Times New Roman" panose="02020603050405020304" pitchFamily="18" charset="0"/>
              </a:rPr>
              <a:t>Start</a:t>
            </a:r>
            <a:endParaRPr lang="en-US" dirty="0">
              <a:latin typeface="Times New Roman" panose="02020603050405020304" pitchFamily="18" charset="0"/>
              <a:cs typeface="Times New Roman" panose="02020603050405020304" pitchFamily="18" charset="0"/>
            </a:endParaRPr>
          </a:p>
        </p:txBody>
      </p:sp>
      <p:sp>
        <p:nvSpPr>
          <p:cNvPr id="3" name="Flowchart: Data 2"/>
          <p:cNvSpPr/>
          <p:nvPr/>
        </p:nvSpPr>
        <p:spPr>
          <a:xfrm>
            <a:off x="2862471" y="1015450"/>
            <a:ext cx="5844210" cy="533400"/>
          </a:xfrm>
          <a:prstGeom prst="flowChartInputOutput">
            <a:avLst/>
          </a:prstGeom>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600" dirty="0">
                <a:latin typeface="Times New Roman" panose="02020603050405020304" pitchFamily="18" charset="0"/>
                <a:cs typeface="Times New Roman" panose="02020603050405020304" pitchFamily="18" charset="0"/>
              </a:rPr>
              <a:t>Take the values from sensors On glove</a:t>
            </a:r>
            <a:endParaRPr lang="en-US" sz="1600" dirty="0">
              <a:latin typeface="Times New Roman" panose="02020603050405020304" pitchFamily="18" charset="0"/>
              <a:cs typeface="Times New Roman" panose="02020603050405020304" pitchFamily="18" charset="0"/>
            </a:endParaRPr>
          </a:p>
        </p:txBody>
      </p:sp>
      <p:sp>
        <p:nvSpPr>
          <p:cNvPr id="4" name="Flowchart: Alternate Process 3"/>
          <p:cNvSpPr/>
          <p:nvPr/>
        </p:nvSpPr>
        <p:spPr>
          <a:xfrm>
            <a:off x="3034749" y="1837084"/>
            <a:ext cx="4598505" cy="384313"/>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600" dirty="0">
                <a:latin typeface="Times New Roman" panose="02020603050405020304" pitchFamily="18" charset="0"/>
                <a:cs typeface="Times New Roman" panose="02020603050405020304" pitchFamily="18" charset="0"/>
              </a:rPr>
              <a:t>Convert Analog Output To Digital Input</a:t>
            </a:r>
            <a:endParaRPr lang="en-US" sz="1600" dirty="0">
              <a:latin typeface="Times New Roman" panose="02020603050405020304" pitchFamily="18" charset="0"/>
              <a:cs typeface="Times New Roman" panose="02020603050405020304" pitchFamily="18" charset="0"/>
            </a:endParaRPr>
          </a:p>
        </p:txBody>
      </p:sp>
      <p:sp>
        <p:nvSpPr>
          <p:cNvPr id="5" name="Flowchart: Alternate Process 4"/>
          <p:cNvSpPr/>
          <p:nvPr/>
        </p:nvSpPr>
        <p:spPr>
          <a:xfrm>
            <a:off x="2862471" y="2519568"/>
            <a:ext cx="5380382" cy="533400"/>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600" dirty="0">
                <a:latin typeface="Times New Roman" panose="02020603050405020304" pitchFamily="18" charset="0"/>
                <a:cs typeface="Times New Roman" panose="02020603050405020304" pitchFamily="18" charset="0"/>
              </a:rPr>
              <a:t>Compare set Of Values with Database</a:t>
            </a:r>
            <a:endParaRPr lang="en-US" sz="1600" dirty="0">
              <a:latin typeface="Times New Roman" panose="02020603050405020304" pitchFamily="18" charset="0"/>
              <a:cs typeface="Times New Roman" panose="02020603050405020304" pitchFamily="18" charset="0"/>
            </a:endParaRPr>
          </a:p>
        </p:txBody>
      </p:sp>
      <p:sp>
        <p:nvSpPr>
          <p:cNvPr id="6" name="Flowchart: Decision 5"/>
          <p:cNvSpPr/>
          <p:nvPr/>
        </p:nvSpPr>
        <p:spPr>
          <a:xfrm>
            <a:off x="3664227" y="3354450"/>
            <a:ext cx="3339548" cy="1027045"/>
          </a:xfrm>
          <a:prstGeom prst="flowChartDecision">
            <a:avLst/>
          </a:prstGeom>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600" dirty="0">
                <a:latin typeface="Times New Roman" panose="02020603050405020304" pitchFamily="18" charset="0"/>
                <a:cs typeface="Times New Roman" panose="02020603050405020304" pitchFamily="18" charset="0"/>
              </a:rPr>
              <a:t>Check for matching value</a:t>
            </a:r>
            <a:endParaRPr lang="en-US" sz="1600" dirty="0">
              <a:latin typeface="Times New Roman" panose="02020603050405020304" pitchFamily="18" charset="0"/>
              <a:cs typeface="Times New Roman" panose="02020603050405020304" pitchFamily="18" charset="0"/>
            </a:endParaRPr>
          </a:p>
        </p:txBody>
      </p:sp>
      <p:sp>
        <p:nvSpPr>
          <p:cNvPr id="7" name="Flowchart: Alternate Process 6"/>
          <p:cNvSpPr/>
          <p:nvPr/>
        </p:nvSpPr>
        <p:spPr>
          <a:xfrm>
            <a:off x="2723321" y="4644878"/>
            <a:ext cx="6122505" cy="533400"/>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1600" dirty="0">
                <a:latin typeface="Times New Roman" panose="02020603050405020304" pitchFamily="18" charset="0"/>
                <a:cs typeface="Times New Roman" panose="02020603050405020304" pitchFamily="18" charset="0"/>
              </a:rPr>
              <a:t>Output corresponding Alphabet/Word To Android Application Wirelessly</a:t>
            </a:r>
            <a:endParaRPr lang="en-US" sz="1600" dirty="0">
              <a:latin typeface="Times New Roman" panose="02020603050405020304" pitchFamily="18" charset="0"/>
              <a:cs typeface="Times New Roman" panose="02020603050405020304" pitchFamily="18" charset="0"/>
            </a:endParaRPr>
          </a:p>
        </p:txBody>
      </p:sp>
      <p:sp>
        <p:nvSpPr>
          <p:cNvPr id="8" name="Flowchart: Alternate Process 7"/>
          <p:cNvSpPr/>
          <p:nvPr/>
        </p:nvSpPr>
        <p:spPr>
          <a:xfrm>
            <a:off x="2670310" y="5456575"/>
            <a:ext cx="6228522" cy="387639"/>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a:latin typeface="Times New Roman" panose="02020603050405020304" pitchFamily="18" charset="0"/>
                <a:cs typeface="Times New Roman" panose="02020603050405020304" pitchFamily="18" charset="0"/>
              </a:rPr>
              <a:t>Gesture is Recognized And Output is Displayed/Heard</a:t>
            </a:r>
            <a:endParaRPr lang="en-US" dirty="0">
              <a:latin typeface="Times New Roman" panose="02020603050405020304" pitchFamily="18" charset="0"/>
              <a:cs typeface="Times New Roman" panose="02020603050405020304" pitchFamily="18" charset="0"/>
            </a:endParaRPr>
          </a:p>
        </p:txBody>
      </p:sp>
      <p:sp>
        <p:nvSpPr>
          <p:cNvPr id="9" name="Arrow: Down 8"/>
          <p:cNvSpPr/>
          <p:nvPr/>
        </p:nvSpPr>
        <p:spPr>
          <a:xfrm rot="5400000">
            <a:off x="6652594" y="390943"/>
            <a:ext cx="225287" cy="278297"/>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0" name="Arrow: Down 9"/>
          <p:cNvSpPr/>
          <p:nvPr/>
        </p:nvSpPr>
        <p:spPr>
          <a:xfrm>
            <a:off x="5221359" y="753717"/>
            <a:ext cx="225287" cy="278297"/>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1" name="Arrow: Down 10"/>
          <p:cNvSpPr/>
          <p:nvPr/>
        </p:nvSpPr>
        <p:spPr>
          <a:xfrm>
            <a:off x="5221359" y="1548850"/>
            <a:ext cx="225287" cy="278297"/>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2" name="Arrow: Down 11"/>
          <p:cNvSpPr/>
          <p:nvPr/>
        </p:nvSpPr>
        <p:spPr>
          <a:xfrm>
            <a:off x="5221359" y="2231334"/>
            <a:ext cx="225287" cy="278297"/>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3" name="Arrow: Down 12"/>
          <p:cNvSpPr/>
          <p:nvPr/>
        </p:nvSpPr>
        <p:spPr>
          <a:xfrm>
            <a:off x="5221359" y="3066215"/>
            <a:ext cx="225287" cy="278297"/>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Arrow: Down 13"/>
          <p:cNvSpPr/>
          <p:nvPr/>
        </p:nvSpPr>
        <p:spPr>
          <a:xfrm>
            <a:off x="5221357" y="4366581"/>
            <a:ext cx="225287" cy="278297"/>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5" name="Arrow: Down 14"/>
          <p:cNvSpPr/>
          <p:nvPr/>
        </p:nvSpPr>
        <p:spPr>
          <a:xfrm>
            <a:off x="5221357" y="5178278"/>
            <a:ext cx="225287" cy="278297"/>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6" name="Arrow: Down 15"/>
          <p:cNvSpPr/>
          <p:nvPr/>
        </p:nvSpPr>
        <p:spPr>
          <a:xfrm>
            <a:off x="5221356" y="5844214"/>
            <a:ext cx="225287" cy="278297"/>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cxnSp>
        <p:nvCxnSpPr>
          <p:cNvPr id="17" name="Straight Connector 16"/>
          <p:cNvCxnSpPr>
            <a:stCxn id="16" idx="2"/>
          </p:cNvCxnSpPr>
          <p:nvPr/>
        </p:nvCxnSpPr>
        <p:spPr>
          <a:xfrm>
            <a:off x="5334000" y="6122511"/>
            <a:ext cx="13255" cy="485355"/>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flipH="1">
            <a:off x="1888437" y="6607866"/>
            <a:ext cx="3458818" cy="0"/>
          </a:xfrm>
          <a:prstGeom prst="line">
            <a:avLst/>
          </a:prstGeom>
        </p:spPr>
        <p:style>
          <a:lnRef idx="1">
            <a:schemeClr val="dk1"/>
          </a:lnRef>
          <a:fillRef idx="0">
            <a:schemeClr val="dk1"/>
          </a:fillRef>
          <a:effectRef idx="0">
            <a:schemeClr val="dk1"/>
          </a:effectRef>
          <a:fontRef idx="minor">
            <a:schemeClr val="tx1"/>
          </a:fontRef>
        </p:style>
      </p:cxnSp>
      <p:sp>
        <p:nvSpPr>
          <p:cNvPr id="19" name="Arrow: Down 18"/>
          <p:cNvSpPr/>
          <p:nvPr/>
        </p:nvSpPr>
        <p:spPr>
          <a:xfrm rot="16200000">
            <a:off x="3458819" y="362776"/>
            <a:ext cx="225287" cy="278297"/>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cxnSp>
        <p:nvCxnSpPr>
          <p:cNvPr id="20" name="Straight Connector 19"/>
          <p:cNvCxnSpPr/>
          <p:nvPr/>
        </p:nvCxnSpPr>
        <p:spPr>
          <a:xfrm flipV="1">
            <a:off x="1888437" y="501924"/>
            <a:ext cx="0" cy="6105942"/>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p:cNvCxnSpPr>
            <a:stCxn id="19" idx="0"/>
          </p:cNvCxnSpPr>
          <p:nvPr/>
        </p:nvCxnSpPr>
        <p:spPr>
          <a:xfrm flipH="1">
            <a:off x="1888437" y="501924"/>
            <a:ext cx="1543877" cy="0"/>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p:cNvCxnSpPr>
            <a:stCxn id="9" idx="0"/>
          </p:cNvCxnSpPr>
          <p:nvPr/>
        </p:nvCxnSpPr>
        <p:spPr>
          <a:xfrm flipV="1">
            <a:off x="6904386" y="501924"/>
            <a:ext cx="2617304" cy="28168"/>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a:off x="9521690" y="501924"/>
            <a:ext cx="0" cy="3336238"/>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p:cNvCxnSpPr>
            <a:stCxn id="6" idx="3"/>
          </p:cNvCxnSpPr>
          <p:nvPr/>
        </p:nvCxnSpPr>
        <p:spPr>
          <a:xfrm flipV="1">
            <a:off x="7003775" y="3838162"/>
            <a:ext cx="2517915" cy="29811"/>
          </a:xfrm>
          <a:prstGeom prst="line">
            <a:avLst/>
          </a:prstGeom>
        </p:spPr>
        <p:style>
          <a:lnRef idx="1">
            <a:schemeClr val="dk1"/>
          </a:lnRef>
          <a:fillRef idx="0">
            <a:schemeClr val="dk1"/>
          </a:fillRef>
          <a:effectRef idx="0">
            <a:schemeClr val="dk1"/>
          </a:effectRef>
          <a:fontRef idx="minor">
            <a:schemeClr val="tx1"/>
          </a:fontRef>
        </p:style>
      </p:cxnSp>
      <p:sp>
        <p:nvSpPr>
          <p:cNvPr id="25" name="TextBox 43"/>
          <p:cNvSpPr txBox="1"/>
          <p:nvPr/>
        </p:nvSpPr>
        <p:spPr>
          <a:xfrm>
            <a:off x="6904386" y="3344512"/>
            <a:ext cx="1636640"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a:latin typeface="Times New Roman" panose="02020603050405020304" pitchFamily="18" charset="0"/>
                <a:cs typeface="Times New Roman" panose="02020603050405020304" pitchFamily="18" charset="0"/>
              </a:rPr>
              <a:t>No Match</a:t>
            </a:r>
            <a:endParaRPr lang="en-US" sz="1600" dirty="0">
              <a:latin typeface="Times New Roman" panose="02020603050405020304" pitchFamily="18" charset="0"/>
              <a:cs typeface="Times New Roman" panose="02020603050405020304" pitchFamily="18" charset="0"/>
            </a:endParaRPr>
          </a:p>
        </p:txBody>
      </p:sp>
      <p:sp>
        <p:nvSpPr>
          <p:cNvPr id="26" name="TextBox 44"/>
          <p:cNvSpPr txBox="1"/>
          <p:nvPr/>
        </p:nvSpPr>
        <p:spPr>
          <a:xfrm>
            <a:off x="2862471" y="4103206"/>
            <a:ext cx="1523995"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a:latin typeface="Times New Roman" panose="02020603050405020304" pitchFamily="18" charset="0"/>
                <a:cs typeface="Times New Roman" panose="02020603050405020304" pitchFamily="18" charset="0"/>
              </a:rPr>
              <a:t>Match Found</a:t>
            </a:r>
            <a:endParaRPr lang="en-US" sz="1600" dirty="0">
              <a:latin typeface="Times New Roman" panose="02020603050405020304" pitchFamily="18" charset="0"/>
              <a:cs typeface="Times New Roman" panose="02020603050405020304" pitchFamily="18" charset="0"/>
            </a:endParaRPr>
          </a:p>
        </p:txBody>
      </p:sp>
      <p:sp>
        <p:nvSpPr>
          <p:cNvPr id="28" name="TextBox 27"/>
          <p:cNvSpPr txBox="1"/>
          <p:nvPr/>
        </p:nvSpPr>
        <p:spPr>
          <a:xfrm>
            <a:off x="274983" y="52218"/>
            <a:ext cx="6102626" cy="523220"/>
          </a:xfrm>
          <a:prstGeom prst="rect">
            <a:avLst/>
          </a:prstGeom>
          <a:noFill/>
        </p:spPr>
        <p:txBody>
          <a:bodyPr wrap="square">
            <a:spAutoFit/>
          </a:bodyPr>
          <a:lstStyle/>
          <a:p>
            <a:r>
              <a:rPr lang="en-IN" altLang="en-US" sz="2800" b="1" dirty="0">
                <a:solidFill>
                  <a:schemeClr val="accent1"/>
                </a:solidFill>
                <a:latin typeface="Times New Roman" panose="02020603050405020304" pitchFamily="18" charset="0"/>
                <a:cs typeface="Times New Roman" panose="02020603050405020304" pitchFamily="18" charset="0"/>
              </a:rPr>
              <a:t>Working:</a:t>
            </a:r>
            <a:endParaRPr lang="en-US" sz="2800" dirty="0">
              <a:solidFill>
                <a:schemeClr val="accen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514139" y="904240"/>
            <a:ext cx="8596668" cy="1320800"/>
          </a:xfrm>
        </p:spPr>
        <p:txBody>
          <a:bodyPr/>
          <a:p>
            <a:r>
              <a:rPr lang="en-IN" altLang="en-US" sz="2400" b="1">
                <a:solidFill>
                  <a:schemeClr val="tx1"/>
                </a:solidFill>
              </a:rPr>
              <a:t>1. Moving Averge </a:t>
            </a:r>
            <a:r>
              <a:rPr lang="en-US" sz="2400" b="1">
                <a:solidFill>
                  <a:schemeClr val="tx1"/>
                </a:solidFill>
              </a:rPr>
              <a:t>Filter:</a:t>
            </a:r>
            <a:endParaRPr lang="en-US" sz="2400" b="1">
              <a:solidFill>
                <a:schemeClr val="tx1"/>
              </a:solidFill>
            </a:endParaRPr>
          </a:p>
        </p:txBody>
      </p:sp>
      <p:sp>
        <p:nvSpPr>
          <p:cNvPr id="3" name="Content Placeholder 2"/>
          <p:cNvSpPr>
            <a:spLocks noGrp="1"/>
          </p:cNvSpPr>
          <p:nvPr>
            <p:ph sz="half" idx="1"/>
          </p:nvPr>
        </p:nvSpPr>
        <p:spPr>
          <a:xfrm>
            <a:off x="677545" y="1236980"/>
            <a:ext cx="8433435" cy="4507865"/>
          </a:xfrm>
        </p:spPr>
        <p:txBody>
          <a:bodyPr>
            <a:noAutofit/>
          </a:bodyPr>
          <a:p>
            <a:pPr>
              <a:lnSpc>
                <a:spcPct val="150000"/>
              </a:lnSpc>
            </a:pPr>
            <a:r>
              <a:rPr lang="en-US">
                <a:latin typeface="Times New Roman" panose="02020603050405020304" pitchFamily="18" charset="0"/>
                <a:cs typeface="Times New Roman" panose="02020603050405020304" pitchFamily="18" charset="0"/>
              </a:rPr>
              <a:t>The algorithm uses a moving average filter to smooth out the readings from five flex sensors connected to the Arduino board.</a:t>
            </a:r>
            <a:endParaRPr lang="en-US">
              <a:latin typeface="Times New Roman" panose="02020603050405020304" pitchFamily="18" charset="0"/>
              <a:cs typeface="Times New Roman" panose="02020603050405020304" pitchFamily="18" charset="0"/>
            </a:endParaRPr>
          </a:p>
          <a:p>
            <a:pPr>
              <a:lnSpc>
                <a:spcPct val="150000"/>
              </a:lnSpc>
            </a:pPr>
            <a:r>
              <a:rPr lang="en-US">
                <a:latin typeface="Times New Roman" panose="02020603050405020304" pitchFamily="18" charset="0"/>
                <a:cs typeface="Times New Roman" panose="02020603050405020304" pitchFamily="18" charset="0"/>
              </a:rPr>
              <a:t>The window size for the moving average filter is set to 20, meaning that the filter takes the average of the last 20 samples from each sensor to calculate a smoothed value.</a:t>
            </a:r>
            <a:endParaRPr lang="en-US">
              <a:latin typeface="Times New Roman" panose="02020603050405020304" pitchFamily="18" charset="0"/>
              <a:cs typeface="Times New Roman" panose="02020603050405020304" pitchFamily="18" charset="0"/>
            </a:endParaRPr>
          </a:p>
          <a:p>
            <a:pPr>
              <a:lnSpc>
                <a:spcPct val="150000"/>
              </a:lnSpc>
            </a:pPr>
            <a:r>
              <a:rPr lang="en-US">
                <a:latin typeface="Times New Roman" panose="02020603050405020304" pitchFamily="18" charset="0"/>
                <a:cs typeface="Times New Roman" panose="02020603050405020304" pitchFamily="18" charset="0"/>
              </a:rPr>
              <a:t>The algorithm uses five separate buffers, one for each sensor, to store the last 5 samples from each sensor. These buffers are updated with new samples in each iteration of the loop() function.</a:t>
            </a:r>
            <a:endParaRPr lang="en-US">
              <a:latin typeface="Times New Roman" panose="02020603050405020304" pitchFamily="18" charset="0"/>
              <a:cs typeface="Times New Roman" panose="02020603050405020304" pitchFamily="18" charset="0"/>
            </a:endParaRPr>
          </a:p>
          <a:p>
            <a:pPr>
              <a:lnSpc>
                <a:spcPct val="150000"/>
              </a:lnSpc>
            </a:pPr>
            <a:r>
              <a:rPr lang="en-US">
                <a:latin typeface="Times New Roman" panose="02020603050405020304" pitchFamily="18" charset="0"/>
                <a:cs typeface="Times New Roman" panose="02020603050405020304" pitchFamily="18" charset="0"/>
              </a:rPr>
              <a:t>The formula for calculating the smoothed value y at time t is:</a:t>
            </a:r>
            <a:endParaRPr lang="en-US">
              <a:latin typeface="Times New Roman" panose="02020603050405020304" pitchFamily="18" charset="0"/>
              <a:cs typeface="Times New Roman" panose="02020603050405020304" pitchFamily="18" charset="0"/>
            </a:endParaRPr>
          </a:p>
          <a:p>
            <a:pPr marL="0" indent="0">
              <a:lnSpc>
                <a:spcPct val="150000"/>
              </a:lnSpc>
              <a:buNone/>
            </a:pPr>
            <a:r>
              <a:rPr lang="en-US">
                <a:latin typeface="Times New Roman" panose="02020603050405020304" pitchFamily="18" charset="0"/>
                <a:cs typeface="Times New Roman" panose="02020603050405020304" pitchFamily="18" charset="0"/>
              </a:rPr>
              <a:t>			y[t] = (x[t] + x[t-1] + ... + x[t-N+1]) / N</a:t>
            </a:r>
            <a:endParaRPr lang="en-US">
              <a:latin typeface="Times New Roman" panose="02020603050405020304" pitchFamily="18" charset="0"/>
              <a:cs typeface="Times New Roman" panose="02020603050405020304" pitchFamily="18" charset="0"/>
            </a:endParaRPr>
          </a:p>
          <a:p>
            <a:pPr marL="0" indent="0">
              <a:lnSpc>
                <a:spcPct val="150000"/>
              </a:lnSpc>
              <a:buNone/>
            </a:pPr>
            <a:r>
              <a:rPr lang="en-US">
                <a:latin typeface="Times New Roman" panose="02020603050405020304" pitchFamily="18" charset="0"/>
                <a:cs typeface="Times New Roman" panose="02020603050405020304" pitchFamily="18" charset="0"/>
              </a:rPr>
              <a:t>	where x[t] is the sensor reading at time t, and N is the window size of the 	filter.</a:t>
            </a:r>
            <a:endParaRPr lang="en-US">
              <a:latin typeface="Times New Roman" panose="02020603050405020304" pitchFamily="18" charset="0"/>
              <a:cs typeface="Times New Roman" panose="02020603050405020304" pitchFamily="18" charset="0"/>
            </a:endParaRPr>
          </a:p>
        </p:txBody>
      </p:sp>
      <p:sp>
        <p:nvSpPr>
          <p:cNvPr id="4" name="Title 1"/>
          <p:cNvSpPr>
            <a:spLocks noGrp="1"/>
          </p:cNvSpPr>
          <p:nvPr/>
        </p:nvSpPr>
        <p:spPr>
          <a:xfrm>
            <a:off x="443019" y="18288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a:solidFill>
                  <a:schemeClr val="tx1"/>
                </a:solidFill>
              </a:rPr>
              <a:t>Filters</a:t>
            </a:r>
            <a:r>
              <a:rPr lang="en-US">
                <a:solidFill>
                  <a:schemeClr val="tx1"/>
                </a:solidFill>
              </a:rPr>
              <a:t>:</a:t>
            </a:r>
            <a:endParaRPr lang="en-US">
              <a:solidFill>
                <a:schemeClr val="tx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sz="2400">
                <a:solidFill>
                  <a:schemeClr val="tx1"/>
                </a:solidFill>
              </a:rPr>
              <a:t>Filtered Outputs(Flex Sensors)</a:t>
            </a:r>
            <a:r>
              <a:rPr lang="en-US" sz="2400">
                <a:solidFill>
                  <a:schemeClr val="tx1"/>
                </a:solidFill>
              </a:rPr>
              <a:t>:</a:t>
            </a:r>
            <a:br>
              <a:rPr lang="en-US" sz="2400">
                <a:solidFill>
                  <a:schemeClr val="tx1"/>
                </a:solidFill>
              </a:rPr>
            </a:br>
            <a:endParaRPr lang="en-US" sz="2400">
              <a:solidFill>
                <a:schemeClr val="tx1"/>
              </a:solidFill>
            </a:endParaRPr>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rcRect t="1960" b="12142"/>
          <a:stretch>
            <a:fillRect/>
          </a:stretch>
        </p:blipFill>
        <p:spPr>
          <a:xfrm>
            <a:off x="631825" y="1717040"/>
            <a:ext cx="10626725" cy="4451985"/>
          </a:xfrm>
          <a:prstGeom prst="rect">
            <a:avLst/>
          </a:prstGeom>
        </p:spPr>
      </p:pic>
      <p:sp>
        <p:nvSpPr>
          <p:cNvPr id="7" name="Text Box 6"/>
          <p:cNvSpPr txBox="1"/>
          <p:nvPr/>
        </p:nvSpPr>
        <p:spPr>
          <a:xfrm>
            <a:off x="631825" y="1071880"/>
            <a:ext cx="9123045" cy="645160"/>
          </a:xfrm>
          <a:prstGeom prst="rect">
            <a:avLst/>
          </a:prstGeom>
          <a:noFill/>
        </p:spPr>
        <p:txBody>
          <a:bodyPr wrap="square" rtlCol="0" anchor="t">
            <a:spAutoFit/>
          </a:bodyPr>
          <a:p>
            <a:pPr marL="285750" indent="-285750">
              <a:buFont typeface="Arial" panose="020B0604020202020204" pitchFamily="34" charset="0"/>
              <a:buChar char="•"/>
            </a:pPr>
            <a:r>
              <a:rPr lang="en-US" altLang="en-IN" dirty="0">
                <a:latin typeface="Times New Roman" panose="02020603050405020304" pitchFamily="18" charset="0"/>
                <a:cs typeface="Times New Roman" panose="02020603050405020304" pitchFamily="18" charset="0"/>
                <a:sym typeface="+mn-ea"/>
              </a:rPr>
              <a:t>We can observe the smoothening of flex sensor outputs by implementing moving window filter </a:t>
            </a:r>
            <a:r>
              <a:rPr lang="en-IN" altLang="en-US" dirty="0">
                <a:latin typeface="Times New Roman" panose="02020603050405020304" pitchFamily="18" charset="0"/>
                <a:cs typeface="Times New Roman" panose="02020603050405020304" pitchFamily="18" charset="0"/>
                <a:sym typeface="+mn-ea"/>
              </a:rPr>
              <a:t>.</a:t>
            </a:r>
            <a:endParaRPr lang="en-IN" altLang="en-US" dirty="0">
              <a:latin typeface="Times New Roman" panose="02020603050405020304" pitchFamily="18" charset="0"/>
              <a:cs typeface="Times New Roman" panose="02020603050405020304" pitchFamily="18" charset="0"/>
              <a:sym typeface="+mn-ea"/>
            </a:endParaRPr>
          </a:p>
        </p:txBody>
      </p:sp>
      <p:sp>
        <p:nvSpPr>
          <p:cNvPr id="8" name="Text Box 7"/>
          <p:cNvSpPr txBox="1"/>
          <p:nvPr/>
        </p:nvSpPr>
        <p:spPr>
          <a:xfrm>
            <a:off x="677545" y="6327140"/>
            <a:ext cx="9123045" cy="368300"/>
          </a:xfrm>
          <a:prstGeom prst="rect">
            <a:avLst/>
          </a:prstGeom>
          <a:noFill/>
        </p:spPr>
        <p:txBody>
          <a:bodyPr wrap="square" rtlCol="0" anchor="t">
            <a:spAutoFit/>
          </a:bodyPr>
          <a:p>
            <a:pPr marL="285750" indent="-285750">
              <a:buFont typeface="Arial" panose="020B0604020202020204" pitchFamily="34" charset="0"/>
              <a:buChar char="•"/>
            </a:pPr>
            <a:r>
              <a:rPr lang="en-US" altLang="en-IN" dirty="0">
                <a:latin typeface="Times New Roman" panose="02020603050405020304" pitchFamily="18" charset="0"/>
                <a:cs typeface="Times New Roman" panose="02020603050405020304" pitchFamily="18" charset="0"/>
                <a:sym typeface="+mn-ea"/>
              </a:rPr>
              <a:t>Here blue line is before filter and orange line is after filter for flex sensor 1.</a:t>
            </a:r>
            <a:endParaRPr lang="en-US" alt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a:xfrm>
            <a:off x="809414" y="314009"/>
            <a:ext cx="4184035" cy="3880772"/>
          </a:xfrm>
        </p:spPr>
        <p:txBody>
          <a:bodyPr/>
          <a:p>
            <a:r>
              <a:rPr lang="en-US"/>
              <a:t>Similarly for other flex sensors</a:t>
            </a:r>
            <a:endParaRPr lang="en-US"/>
          </a:p>
        </p:txBody>
      </p:sp>
      <p:pic>
        <p:nvPicPr>
          <p:cNvPr id="5" name="Content Placeholder 4"/>
          <p:cNvPicPr>
            <a:picLocks noChangeAspect="1"/>
          </p:cNvPicPr>
          <p:nvPr>
            <p:ph sz="half" idx="2"/>
          </p:nvPr>
        </p:nvPicPr>
        <p:blipFill>
          <a:blip r:embed="rId1"/>
          <a:srcRect l="320" t="3022" r="940" b="11812"/>
          <a:stretch>
            <a:fillRect/>
          </a:stretch>
        </p:blipFill>
        <p:spPr>
          <a:xfrm>
            <a:off x="211455" y="845185"/>
            <a:ext cx="11736705" cy="4655820"/>
          </a:xfrm>
          <a:prstGeom prst="rect">
            <a:avLst/>
          </a:prstGeom>
        </p:spPr>
      </p:pic>
      <p:sp>
        <p:nvSpPr>
          <p:cNvPr id="8" name="Text Box 7"/>
          <p:cNvSpPr txBox="1"/>
          <p:nvPr/>
        </p:nvSpPr>
        <p:spPr>
          <a:xfrm>
            <a:off x="484505" y="5584825"/>
            <a:ext cx="9123045" cy="645160"/>
          </a:xfrm>
          <a:prstGeom prst="rect">
            <a:avLst/>
          </a:prstGeom>
          <a:noFill/>
        </p:spPr>
        <p:txBody>
          <a:bodyPr wrap="square" rtlCol="0" anchor="t">
            <a:spAutoFit/>
          </a:bodyPr>
          <a:p>
            <a:pPr marL="285750" indent="-285750">
              <a:buFont typeface="Arial" panose="020B0604020202020204" pitchFamily="34" charset="0"/>
              <a:buChar char="•"/>
            </a:pPr>
            <a:r>
              <a:rPr lang="en-US" altLang="en-IN" dirty="0">
                <a:latin typeface="Times New Roman" panose="02020603050405020304" pitchFamily="18" charset="0"/>
                <a:cs typeface="Times New Roman" panose="02020603050405020304" pitchFamily="18" charset="0"/>
                <a:sym typeface="+mn-ea"/>
              </a:rPr>
              <a:t>Here odd </a:t>
            </a:r>
            <a:r>
              <a:rPr lang="en-IN" altLang="en-US" dirty="0">
                <a:latin typeface="Times New Roman" panose="02020603050405020304" pitchFamily="18" charset="0"/>
                <a:cs typeface="Times New Roman" panose="02020603050405020304" pitchFamily="18" charset="0"/>
                <a:sym typeface="+mn-ea"/>
              </a:rPr>
              <a:t>numbered </a:t>
            </a:r>
            <a:r>
              <a:rPr lang="en-US" altLang="en-IN" dirty="0">
                <a:latin typeface="Times New Roman" panose="02020603050405020304" pitchFamily="18" charset="0"/>
                <a:cs typeface="Times New Roman" panose="02020603050405020304" pitchFamily="18" charset="0"/>
                <a:sym typeface="+mn-ea"/>
              </a:rPr>
              <a:t>values are measured </a:t>
            </a:r>
            <a:r>
              <a:rPr lang="en-IN" altLang="en-US" dirty="0">
                <a:latin typeface="Times New Roman" panose="02020603050405020304" pitchFamily="18" charset="0"/>
                <a:cs typeface="Times New Roman" panose="02020603050405020304" pitchFamily="18" charset="0"/>
                <a:sym typeface="+mn-ea"/>
              </a:rPr>
              <a:t>analog values </a:t>
            </a:r>
            <a:r>
              <a:rPr lang="en-US" altLang="en-IN" dirty="0">
                <a:latin typeface="Times New Roman" panose="02020603050405020304" pitchFamily="18" charset="0"/>
                <a:cs typeface="Times New Roman" panose="02020603050405020304" pitchFamily="18" charset="0"/>
                <a:sym typeface="+mn-ea"/>
              </a:rPr>
              <a:t>and even </a:t>
            </a:r>
            <a:r>
              <a:rPr lang="en-IN" altLang="en-US" dirty="0">
                <a:latin typeface="Times New Roman" panose="02020603050405020304" pitchFamily="18" charset="0"/>
                <a:cs typeface="Times New Roman" panose="02020603050405020304" pitchFamily="18" charset="0"/>
                <a:sym typeface="+mn-ea"/>
              </a:rPr>
              <a:t>numbered </a:t>
            </a:r>
            <a:r>
              <a:rPr lang="en-US" altLang="en-IN" dirty="0">
                <a:latin typeface="Times New Roman" panose="02020603050405020304" pitchFamily="18" charset="0"/>
                <a:cs typeface="Times New Roman" panose="02020603050405020304" pitchFamily="18" charset="0"/>
                <a:sym typeface="+mn-ea"/>
              </a:rPr>
              <a:t>values are filtered and smoothened outputs.</a:t>
            </a:r>
            <a:endParaRPr lang="en-US" altLang="en-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4454" y="873760"/>
            <a:ext cx="8596668" cy="1320800"/>
          </a:xfrm>
        </p:spPr>
        <p:txBody>
          <a:bodyPr/>
          <a:lstStyle/>
          <a:p>
            <a:r>
              <a:rPr lang="en-IN" altLang="en-US" sz="2400">
                <a:solidFill>
                  <a:schemeClr val="tx1"/>
                </a:solidFill>
              </a:rPr>
              <a:t>Accelerometer </a:t>
            </a:r>
            <a:r>
              <a:rPr lang="en-US" altLang="en-IN" sz="2400">
                <a:solidFill>
                  <a:schemeClr val="tx1"/>
                </a:solidFill>
              </a:rPr>
              <a:t>Readings</a:t>
            </a:r>
            <a:r>
              <a:rPr lang="en-IN" altLang="en-US" sz="2400">
                <a:solidFill>
                  <a:schemeClr val="tx1"/>
                </a:solidFill>
              </a:rPr>
              <a:t>:</a:t>
            </a:r>
            <a:endParaRPr lang="en-IN" altLang="en-US" sz="2400">
              <a:solidFill>
                <a:schemeClr val="tx1"/>
              </a:solidFill>
            </a:endParaRPr>
          </a:p>
        </p:txBody>
      </p:sp>
      <p:sp>
        <p:nvSpPr>
          <p:cNvPr id="5" name="Content Placeholder 2"/>
          <p:cNvSpPr>
            <a:spLocks noGrp="1"/>
          </p:cNvSpPr>
          <p:nvPr/>
        </p:nvSpPr>
        <p:spPr>
          <a:xfrm>
            <a:off x="573405" y="1488440"/>
            <a:ext cx="8439785" cy="3880485"/>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pPr>
              <a:lnSpc>
                <a:spcPct val="150000"/>
              </a:lnSpc>
            </a:pPr>
            <a:r>
              <a:rPr lang="en-IN" altLang="en-US" dirty="0">
                <a:latin typeface="Times New Roman" panose="02020603050405020304" pitchFamily="18" charset="0"/>
                <a:cs typeface="Times New Roman" panose="02020603050405020304" pitchFamily="18" charset="0"/>
              </a:rPr>
              <a:t>X,Y,Z are the outputs of the accelerometer which give the acceleration aloing each of the axis the x,y,z .</a:t>
            </a:r>
            <a:endParaRPr lang="en-IN" altLang="en-US" dirty="0">
              <a:latin typeface="Times New Roman" panose="02020603050405020304" pitchFamily="18" charset="0"/>
              <a:cs typeface="Times New Roman" panose="02020603050405020304" pitchFamily="18" charset="0"/>
            </a:endParaRPr>
          </a:p>
          <a:p>
            <a:pPr>
              <a:lnSpc>
                <a:spcPct val="150000"/>
              </a:lnSpc>
            </a:pPr>
            <a:r>
              <a:rPr lang="en-IN" altLang="en-US" dirty="0">
                <a:latin typeface="Times New Roman" panose="02020603050405020304" pitchFamily="18" charset="0"/>
                <a:cs typeface="Times New Roman" panose="02020603050405020304" pitchFamily="18" charset="0"/>
              </a:rPr>
              <a:t>Working: If the device is tilted forward ot backward, X willl change but Y and Z should remain relatively constant.</a:t>
            </a:r>
            <a:endParaRPr lang="en-IN" altLang="en-US" dirty="0">
              <a:latin typeface="Times New Roman" panose="02020603050405020304" pitchFamily="18" charset="0"/>
              <a:cs typeface="Times New Roman" panose="02020603050405020304" pitchFamily="18" charset="0"/>
            </a:endParaRPr>
          </a:p>
          <a:p>
            <a:pPr>
              <a:lnSpc>
                <a:spcPct val="150000"/>
              </a:lnSpc>
            </a:pPr>
            <a:r>
              <a:rPr lang="en-IN" altLang="en-US" dirty="0">
                <a:latin typeface="Times New Roman" panose="02020603050405020304" pitchFamily="18" charset="0"/>
                <a:cs typeface="Times New Roman" panose="02020603050405020304" pitchFamily="18" charset="0"/>
              </a:rPr>
              <a:t>In this project, the accelerometer outputs (x, y, z )  can be used to determine the angle of the hand the orientation of the wrist. By using the thresholds determined from the preprocessed data, the code can recognize the different signs based on the orientation and movements of the hand.</a:t>
            </a:r>
            <a:endParaRPr lang="en-IN" altLang="en-US" dirty="0">
              <a:latin typeface="Times New Roman" panose="02020603050405020304" pitchFamily="18" charset="0"/>
              <a:cs typeface="Times New Roman" panose="02020603050405020304" pitchFamily="18" charset="0"/>
            </a:endParaRPr>
          </a:p>
          <a:p>
            <a:pPr>
              <a:lnSpc>
                <a:spcPct val="150000"/>
              </a:lnSpc>
            </a:pPr>
            <a:endParaRPr lang="en-IN" altLang="en-US" dirty="0">
              <a:latin typeface="Times New Roman" panose="02020603050405020304" pitchFamily="18" charset="0"/>
              <a:cs typeface="Times New Roman" panose="02020603050405020304" pitchFamily="18" charset="0"/>
            </a:endParaRPr>
          </a:p>
        </p:txBody>
      </p:sp>
      <p:sp>
        <p:nvSpPr>
          <p:cNvPr id="3" name="Title 1"/>
          <p:cNvSpPr>
            <a:spLocks noGrp="1"/>
          </p:cNvSpPr>
          <p:nvPr/>
        </p:nvSpPr>
        <p:spPr>
          <a:xfrm>
            <a:off x="290619" y="16764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altLang="en-US" sz="2400" b="1">
                <a:solidFill>
                  <a:schemeClr val="tx1"/>
                </a:solidFill>
              </a:rPr>
              <a:t>2. Low Pass </a:t>
            </a:r>
            <a:r>
              <a:rPr lang="en-US" sz="2400" b="1">
                <a:solidFill>
                  <a:schemeClr val="tx1"/>
                </a:solidFill>
              </a:rPr>
              <a:t>Filter:</a:t>
            </a:r>
            <a:endParaRPr lang="en-US" sz="2400" b="1">
              <a:solidFill>
                <a:schemeClr val="tx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a:xfrm>
            <a:off x="615315" y="1076325"/>
            <a:ext cx="11089640" cy="5116195"/>
          </a:xfrm>
        </p:spPr>
        <p:txBody>
          <a:bodyPr>
            <a:noAutofit/>
          </a:bodyPr>
          <a:p>
            <a:pPr>
              <a:lnSpc>
                <a:spcPct val="150000"/>
              </a:lnSpc>
            </a:pPr>
            <a:r>
              <a:rPr lang="en-US">
                <a:latin typeface="Times New Roman" panose="02020603050405020304" pitchFamily="18" charset="0"/>
                <a:cs typeface="Times New Roman" panose="02020603050405020304" pitchFamily="18" charset="0"/>
              </a:rPr>
              <a:t>In this </a:t>
            </a:r>
            <a:r>
              <a:rPr lang="en-IN" altLang="en-US">
                <a:latin typeface="Times New Roman" panose="02020603050405020304" pitchFamily="18" charset="0"/>
                <a:cs typeface="Times New Roman" panose="02020603050405020304" pitchFamily="18" charset="0"/>
              </a:rPr>
              <a:t>algorithm</a:t>
            </a:r>
            <a:r>
              <a:rPr lang="en-US">
                <a:latin typeface="Times New Roman" panose="02020603050405020304" pitchFamily="18" charset="0"/>
                <a:cs typeface="Times New Roman" panose="02020603050405020304" pitchFamily="18" charset="0"/>
              </a:rPr>
              <a:t>, a first-order low-pass filter is implemented using a smoothing coefficient alpha of 0.65. The smoothing coefficient controls the tradeoff between smoothing the signal and preserving its responsiveness to changes.</a:t>
            </a:r>
            <a:endParaRPr lang="en-US">
              <a:latin typeface="Times New Roman" panose="02020603050405020304" pitchFamily="18" charset="0"/>
              <a:cs typeface="Times New Roman" panose="02020603050405020304" pitchFamily="18" charset="0"/>
            </a:endParaRPr>
          </a:p>
          <a:p>
            <a:pPr>
              <a:lnSpc>
                <a:spcPct val="150000"/>
              </a:lnSpc>
            </a:pPr>
            <a:r>
              <a:rPr lang="en-US">
                <a:latin typeface="Times New Roman" panose="02020603050405020304" pitchFamily="18" charset="0"/>
                <a:cs typeface="Times New Roman" panose="02020603050405020304" pitchFamily="18" charset="0"/>
              </a:rPr>
              <a:t>The low-pass filter is useful for an accelerometer because the accelerometer readings may contain high-frequency noise due to various factors, such as vibrations, electromagnetic interference, or temperature fluctuations.</a:t>
            </a:r>
            <a:endParaRPr lang="en-US">
              <a:latin typeface="Times New Roman" panose="02020603050405020304" pitchFamily="18" charset="0"/>
              <a:cs typeface="Times New Roman" panose="02020603050405020304" pitchFamily="18" charset="0"/>
            </a:endParaRPr>
          </a:p>
          <a:p>
            <a:pPr>
              <a:lnSpc>
                <a:spcPct val="150000"/>
              </a:lnSpc>
            </a:pPr>
            <a:r>
              <a:rPr lang="en-US">
                <a:latin typeface="Times New Roman" panose="02020603050405020304" pitchFamily="18" charset="0"/>
                <a:cs typeface="Times New Roman" panose="02020603050405020304" pitchFamily="18" charset="0"/>
              </a:rPr>
              <a:t>The filtered acceleration values are computed as a weighted sum of the previous filtered value and the current raw value, where the weight of the previous filtered value is given by alpha and the weight of the current raw value is given by (1 - alpha). The formula for filtering the acceleration values is as follows:</a:t>
            </a:r>
            <a:r>
              <a:rPr lang="en-IN" altLang="en-US">
                <a:latin typeface="Times New Roman" panose="02020603050405020304" pitchFamily="18" charset="0"/>
                <a:cs typeface="Times New Roman" panose="02020603050405020304" pitchFamily="18" charset="0"/>
              </a:rPr>
              <a:t>  </a:t>
            </a:r>
            <a:endParaRPr lang="en-IN" altLang="en-US">
              <a:latin typeface="Times New Roman" panose="02020603050405020304" pitchFamily="18" charset="0"/>
              <a:cs typeface="Times New Roman" panose="02020603050405020304" pitchFamily="18" charset="0"/>
            </a:endParaRPr>
          </a:p>
          <a:p>
            <a:pPr marL="0" indent="0">
              <a:lnSpc>
                <a:spcPct val="150000"/>
              </a:lnSpc>
              <a:buNone/>
            </a:pPr>
            <a:r>
              <a:rPr lang="en-IN" altLang="en-US">
                <a:latin typeface="Times New Roman" panose="02020603050405020304" pitchFamily="18" charset="0"/>
                <a:cs typeface="Times New Roman" panose="02020603050405020304" pitchFamily="18" charset="0"/>
              </a:rPr>
              <a:t>	accel_filtered[i] = alpha * accel_filtered[i] + (1 - alpha) * actual_Acceleration</a:t>
            </a:r>
            <a:endParaRPr lang="en-IN" altLang="en-US">
              <a:latin typeface="Times New Roman" panose="02020603050405020304" pitchFamily="18" charset="0"/>
              <a:cs typeface="Times New Roman" panose="02020603050405020304" pitchFamily="18" charset="0"/>
            </a:endParaRPr>
          </a:p>
          <a:p>
            <a:pPr marL="0" indent="0">
              <a:lnSpc>
                <a:spcPct val="150000"/>
              </a:lnSpc>
              <a:buNone/>
            </a:pPr>
            <a:r>
              <a:rPr lang="en-IN" altLang="en-US">
                <a:latin typeface="Times New Roman" panose="02020603050405020304" pitchFamily="18" charset="0"/>
                <a:cs typeface="Times New Roman" panose="02020603050405020304" pitchFamily="18" charset="0"/>
              </a:rPr>
              <a:t>		 where i represents the index of the acceleration axis (0 for X, 1 for Y, and 2 for Z).</a:t>
            </a:r>
            <a:endParaRPr lang="en-IN" altLang="en-US">
              <a:latin typeface="Times New Roman" panose="02020603050405020304" pitchFamily="18" charset="0"/>
              <a:cs typeface="Times New Roman" panose="02020603050405020304" pitchFamily="18" charset="0"/>
            </a:endParaRPr>
          </a:p>
          <a:p>
            <a:pPr>
              <a:lnSpc>
                <a:spcPct val="150000"/>
              </a:lnSpc>
            </a:pPr>
            <a:r>
              <a:rPr lang="en-IN" altLang="en-US">
                <a:latin typeface="Times New Roman" panose="02020603050405020304" pitchFamily="18" charset="0"/>
                <a:cs typeface="Times New Roman" panose="02020603050405020304" pitchFamily="18" charset="0"/>
              </a:rPr>
              <a:t>We were able to obtain a cleaner and more stable signal and it was easier to work with.</a:t>
            </a:r>
            <a:endParaRPr lang="en-IN" altLang="en-US">
              <a:latin typeface="Times New Roman" panose="02020603050405020304" pitchFamily="18" charset="0"/>
              <a:cs typeface="Times New Roman" panose="02020603050405020304" pitchFamily="18" charset="0"/>
            </a:endParaRPr>
          </a:p>
          <a:p>
            <a:pPr>
              <a:lnSpc>
                <a:spcPct val="150000"/>
              </a:lnSpc>
            </a:pPr>
            <a:endParaRPr lang="en-IN" altLang="en-US">
              <a:latin typeface="Times New Roman" panose="02020603050405020304" pitchFamily="18" charset="0"/>
              <a:cs typeface="Times New Roman" panose="02020603050405020304" pitchFamily="18" charset="0"/>
            </a:endParaRPr>
          </a:p>
          <a:p>
            <a:pPr marL="0" indent="0">
              <a:lnSpc>
                <a:spcPct val="150000"/>
              </a:lnSpc>
              <a:buNone/>
            </a:pPr>
            <a:endParaRPr lang="en-IN" altLang="en-US">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a:xfrm>
            <a:off x="278130" y="318770"/>
            <a:ext cx="8596630" cy="757555"/>
          </a:xfrm>
        </p:spPr>
        <p:txBody>
          <a:bodyPr/>
          <a:p>
            <a:r>
              <a:rPr lang="en-IN" altLang="en-US" sz="2400">
                <a:solidFill>
                  <a:schemeClr val="tx1"/>
                </a:solidFill>
                <a:latin typeface="Trebuchet MS" panose="020B0603020202020204" charset="0"/>
                <a:cs typeface="Trebuchet MS" panose="020B0603020202020204" charset="0"/>
              </a:rPr>
              <a:t>Filter description:</a:t>
            </a:r>
            <a:endParaRPr lang="en-IN" altLang="en-US" sz="2400">
              <a:solidFill>
                <a:schemeClr val="tx1"/>
              </a:solidFill>
              <a:latin typeface="Trebuchet MS" panose="020B0603020202020204" charset="0"/>
              <a:cs typeface="Trebuchet MS" panose="020B06030202020202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524934" y="241300"/>
            <a:ext cx="8596668" cy="1320800"/>
          </a:xfrm>
        </p:spPr>
        <p:txBody>
          <a:bodyPr>
            <a:noAutofit/>
          </a:bodyPr>
          <a:p>
            <a:r>
              <a:rPr lang="en-IN" altLang="en-US" sz="2400">
                <a:solidFill>
                  <a:schemeClr val="tx1"/>
                </a:solidFill>
                <a:sym typeface="+mn-ea"/>
              </a:rPr>
              <a:t>Filtered Outputs(ADXL 345)</a:t>
            </a:r>
            <a:r>
              <a:rPr lang="en-US" sz="2400">
                <a:solidFill>
                  <a:schemeClr val="tx1"/>
                </a:solidFill>
                <a:sym typeface="+mn-ea"/>
              </a:rPr>
              <a:t>:</a:t>
            </a:r>
            <a:br>
              <a:rPr lang="en-US" sz="2400">
                <a:solidFill>
                  <a:schemeClr val="tx1"/>
                </a:solidFill>
                <a:sym typeface="+mn-ea"/>
              </a:rPr>
            </a:br>
            <a:br>
              <a:rPr lang="en-US" sz="2400">
                <a:solidFill>
                  <a:schemeClr val="tx1"/>
                </a:solidFill>
              </a:rPr>
            </a:br>
            <a:endParaRPr lang="en-US" sz="2400">
              <a:solidFill>
                <a:schemeClr val="tx1"/>
              </a:solidFill>
            </a:endParaRPr>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rcRect l="293" t="9820" b="13813"/>
          <a:stretch>
            <a:fillRect/>
          </a:stretch>
        </p:blipFill>
        <p:spPr>
          <a:xfrm>
            <a:off x="414020" y="1358900"/>
            <a:ext cx="11344275" cy="4520565"/>
          </a:xfrm>
          <a:prstGeom prst="rect">
            <a:avLst/>
          </a:prstGeom>
        </p:spPr>
      </p:pic>
      <p:sp>
        <p:nvSpPr>
          <p:cNvPr id="7" name="Text Box 6"/>
          <p:cNvSpPr txBox="1"/>
          <p:nvPr/>
        </p:nvSpPr>
        <p:spPr>
          <a:xfrm>
            <a:off x="414020" y="858520"/>
            <a:ext cx="9123045" cy="368300"/>
          </a:xfrm>
          <a:prstGeom prst="rect">
            <a:avLst/>
          </a:prstGeom>
          <a:noFill/>
        </p:spPr>
        <p:txBody>
          <a:bodyPr wrap="square" rtlCol="0" anchor="t">
            <a:spAutoFit/>
          </a:bodyPr>
          <a:p>
            <a:pPr marL="285750" indent="-285750">
              <a:buFont typeface="Arial" panose="020B0604020202020204" pitchFamily="34" charset="0"/>
              <a:buChar char="•"/>
            </a:pPr>
            <a:r>
              <a:rPr lang="en-US" altLang="en-IN" dirty="0">
                <a:latin typeface="Times New Roman" panose="02020603050405020304" pitchFamily="18" charset="0"/>
                <a:cs typeface="Times New Roman" panose="02020603050405020304" pitchFamily="18" charset="0"/>
                <a:sym typeface="+mn-ea"/>
              </a:rPr>
              <a:t>We can observe the smoothening of </a:t>
            </a:r>
            <a:r>
              <a:rPr lang="en-IN" altLang="en-US" dirty="0">
                <a:latin typeface="Times New Roman" panose="02020603050405020304" pitchFamily="18" charset="0"/>
                <a:cs typeface="Times New Roman" panose="02020603050405020304" pitchFamily="18" charset="0"/>
                <a:sym typeface="+mn-ea"/>
              </a:rPr>
              <a:t>accelerometer </a:t>
            </a:r>
            <a:r>
              <a:rPr lang="en-US" altLang="en-IN" dirty="0">
                <a:latin typeface="Times New Roman" panose="02020603050405020304" pitchFamily="18" charset="0"/>
                <a:cs typeface="Times New Roman" panose="02020603050405020304" pitchFamily="18" charset="0"/>
                <a:sym typeface="+mn-ea"/>
              </a:rPr>
              <a:t>outputs by implementing </a:t>
            </a:r>
            <a:r>
              <a:rPr lang="en-IN" altLang="en-US" dirty="0">
                <a:latin typeface="Times New Roman" panose="02020603050405020304" pitchFamily="18" charset="0"/>
                <a:cs typeface="Times New Roman" panose="02020603050405020304" pitchFamily="18" charset="0"/>
                <a:sym typeface="+mn-ea"/>
              </a:rPr>
              <a:t>low pass </a:t>
            </a:r>
            <a:r>
              <a:rPr lang="en-US" altLang="en-IN" dirty="0">
                <a:latin typeface="Times New Roman" panose="02020603050405020304" pitchFamily="18" charset="0"/>
                <a:cs typeface="Times New Roman" panose="02020603050405020304" pitchFamily="18" charset="0"/>
                <a:sym typeface="+mn-ea"/>
              </a:rPr>
              <a:t>filter </a:t>
            </a:r>
            <a:endParaRPr lang="en-US" altLang="en-IN"/>
          </a:p>
        </p:txBody>
      </p:sp>
      <p:sp>
        <p:nvSpPr>
          <p:cNvPr id="8" name="Text Box 7"/>
          <p:cNvSpPr txBox="1"/>
          <p:nvPr/>
        </p:nvSpPr>
        <p:spPr>
          <a:xfrm>
            <a:off x="677545" y="6109335"/>
            <a:ext cx="9123045" cy="368300"/>
          </a:xfrm>
          <a:prstGeom prst="rect">
            <a:avLst/>
          </a:prstGeom>
          <a:noFill/>
        </p:spPr>
        <p:txBody>
          <a:bodyPr wrap="square" rtlCol="0" anchor="t">
            <a:spAutoFit/>
          </a:bodyPr>
          <a:p>
            <a:pPr marL="285750" indent="-285750">
              <a:buFont typeface="Arial" panose="020B0604020202020204" pitchFamily="34" charset="0"/>
              <a:buChar char="•"/>
            </a:pPr>
            <a:r>
              <a:rPr lang="en-US" altLang="en-IN" dirty="0">
                <a:latin typeface="Times New Roman" panose="02020603050405020304" pitchFamily="18" charset="0"/>
                <a:cs typeface="Times New Roman" panose="02020603050405020304" pitchFamily="18" charset="0"/>
                <a:sym typeface="+mn-ea"/>
              </a:rPr>
              <a:t>Here blue line is before filter and orange line is after filter for</a:t>
            </a:r>
            <a:r>
              <a:rPr lang="en-IN" altLang="en-US" dirty="0">
                <a:latin typeface="Times New Roman" panose="02020603050405020304" pitchFamily="18" charset="0"/>
                <a:cs typeface="Times New Roman" panose="02020603050405020304" pitchFamily="18" charset="0"/>
                <a:sym typeface="+mn-ea"/>
              </a:rPr>
              <a:t> the x axis accelerometer output.</a:t>
            </a:r>
            <a:endParaRPr lang="en-IN" altLang="en-US" dirty="0">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ext Box 7"/>
          <p:cNvSpPr txBox="1"/>
          <p:nvPr/>
        </p:nvSpPr>
        <p:spPr>
          <a:xfrm>
            <a:off x="191135" y="3308985"/>
            <a:ext cx="9123045" cy="368300"/>
          </a:xfrm>
          <a:prstGeom prst="rect">
            <a:avLst/>
          </a:prstGeom>
          <a:noFill/>
        </p:spPr>
        <p:txBody>
          <a:bodyPr wrap="square" rtlCol="0" anchor="t">
            <a:spAutoFit/>
          </a:bodyPr>
          <a:p>
            <a:pPr marL="285750" indent="-285750">
              <a:buFont typeface="Arial" panose="020B0604020202020204" pitchFamily="34" charset="0"/>
              <a:buChar char="•"/>
            </a:pPr>
            <a:r>
              <a:rPr lang="en-US" altLang="en-IN" dirty="0">
                <a:latin typeface="Times New Roman" panose="02020603050405020304" pitchFamily="18" charset="0"/>
                <a:cs typeface="Times New Roman" panose="02020603050405020304" pitchFamily="18" charset="0"/>
                <a:sym typeface="+mn-ea"/>
              </a:rPr>
              <a:t>Here </a:t>
            </a:r>
            <a:r>
              <a:rPr lang="en-IN" altLang="en-US" dirty="0">
                <a:latin typeface="Times New Roman" panose="02020603050405020304" pitchFamily="18" charset="0"/>
                <a:cs typeface="Times New Roman" panose="02020603050405020304" pitchFamily="18" charset="0"/>
                <a:sym typeface="+mn-ea"/>
              </a:rPr>
              <a:t>green </a:t>
            </a:r>
            <a:r>
              <a:rPr lang="en-US" altLang="en-IN" dirty="0">
                <a:latin typeface="Times New Roman" panose="02020603050405020304" pitchFamily="18" charset="0"/>
                <a:cs typeface="Times New Roman" panose="02020603050405020304" pitchFamily="18" charset="0"/>
                <a:sym typeface="+mn-ea"/>
              </a:rPr>
              <a:t>line is before filter and </a:t>
            </a:r>
            <a:r>
              <a:rPr lang="en-IN" altLang="en-US" dirty="0">
                <a:latin typeface="Times New Roman" panose="02020603050405020304" pitchFamily="18" charset="0"/>
                <a:cs typeface="Times New Roman" panose="02020603050405020304" pitchFamily="18" charset="0"/>
                <a:sym typeface="+mn-ea"/>
              </a:rPr>
              <a:t>blue </a:t>
            </a:r>
            <a:r>
              <a:rPr lang="en-US" altLang="en-IN" dirty="0">
                <a:latin typeface="Times New Roman" panose="02020603050405020304" pitchFamily="18" charset="0"/>
                <a:cs typeface="Times New Roman" panose="02020603050405020304" pitchFamily="18" charset="0"/>
                <a:sym typeface="+mn-ea"/>
              </a:rPr>
              <a:t>line is after filter for</a:t>
            </a:r>
            <a:r>
              <a:rPr lang="en-IN" altLang="en-US" dirty="0">
                <a:latin typeface="Times New Roman" panose="02020603050405020304" pitchFamily="18" charset="0"/>
                <a:cs typeface="Times New Roman" panose="02020603050405020304" pitchFamily="18" charset="0"/>
                <a:sym typeface="+mn-ea"/>
              </a:rPr>
              <a:t> the z axis accelerometer output.</a:t>
            </a:r>
            <a:endParaRPr lang="en-IN" altLang="en-US" dirty="0">
              <a:latin typeface="Times New Roman" panose="02020603050405020304" pitchFamily="18" charset="0"/>
              <a:cs typeface="Times New Roman" panose="02020603050405020304" pitchFamily="18" charset="0"/>
              <a:sym typeface="+mn-ea"/>
            </a:endParaRPr>
          </a:p>
        </p:txBody>
      </p:sp>
      <p:pic>
        <p:nvPicPr>
          <p:cNvPr id="5" name="Content Placeholder 4"/>
          <p:cNvPicPr>
            <a:picLocks noChangeAspect="1"/>
          </p:cNvPicPr>
          <p:nvPr>
            <p:ph sz="half" idx="1"/>
          </p:nvPr>
        </p:nvPicPr>
        <p:blipFill>
          <a:blip r:embed="rId1"/>
          <a:srcRect t="10582" b="12153"/>
          <a:stretch>
            <a:fillRect/>
          </a:stretch>
        </p:blipFill>
        <p:spPr>
          <a:xfrm>
            <a:off x="393065" y="612140"/>
            <a:ext cx="10999470" cy="2605405"/>
          </a:xfrm>
          <a:prstGeom prst="rect">
            <a:avLst/>
          </a:prstGeom>
        </p:spPr>
      </p:pic>
      <p:sp>
        <p:nvSpPr>
          <p:cNvPr id="6" name="Text Box 5"/>
          <p:cNvSpPr txBox="1"/>
          <p:nvPr/>
        </p:nvSpPr>
        <p:spPr>
          <a:xfrm>
            <a:off x="191135" y="243840"/>
            <a:ext cx="9123045" cy="368300"/>
          </a:xfrm>
          <a:prstGeom prst="rect">
            <a:avLst/>
          </a:prstGeom>
          <a:noFill/>
        </p:spPr>
        <p:txBody>
          <a:bodyPr wrap="square" rtlCol="0" anchor="t">
            <a:spAutoFit/>
          </a:bodyPr>
          <a:p>
            <a:pPr marL="285750" indent="-285750">
              <a:buFont typeface="Arial" panose="020B0604020202020204" pitchFamily="34" charset="0"/>
              <a:buChar char="•"/>
            </a:pPr>
            <a:r>
              <a:rPr lang="en-US" altLang="en-IN" dirty="0">
                <a:latin typeface="Times New Roman" panose="02020603050405020304" pitchFamily="18" charset="0"/>
                <a:cs typeface="Times New Roman" panose="02020603050405020304" pitchFamily="18" charset="0"/>
                <a:sym typeface="+mn-ea"/>
              </a:rPr>
              <a:t>Here </a:t>
            </a:r>
            <a:r>
              <a:rPr lang="en-IN" altLang="en-US" dirty="0">
                <a:latin typeface="Times New Roman" panose="02020603050405020304" pitchFamily="18" charset="0"/>
                <a:cs typeface="Times New Roman" panose="02020603050405020304" pitchFamily="18" charset="0"/>
                <a:sym typeface="+mn-ea"/>
              </a:rPr>
              <a:t>orange </a:t>
            </a:r>
            <a:r>
              <a:rPr lang="en-US" altLang="en-IN" dirty="0">
                <a:latin typeface="Times New Roman" panose="02020603050405020304" pitchFamily="18" charset="0"/>
                <a:cs typeface="Times New Roman" panose="02020603050405020304" pitchFamily="18" charset="0"/>
                <a:sym typeface="+mn-ea"/>
              </a:rPr>
              <a:t>line is before filter and </a:t>
            </a:r>
            <a:r>
              <a:rPr lang="en-IN" altLang="en-US" dirty="0">
                <a:latin typeface="Times New Roman" panose="02020603050405020304" pitchFamily="18" charset="0"/>
                <a:cs typeface="Times New Roman" panose="02020603050405020304" pitchFamily="18" charset="0"/>
                <a:sym typeface="+mn-ea"/>
              </a:rPr>
              <a:t>pink </a:t>
            </a:r>
            <a:r>
              <a:rPr lang="en-US" altLang="en-IN" dirty="0">
                <a:latin typeface="Times New Roman" panose="02020603050405020304" pitchFamily="18" charset="0"/>
                <a:cs typeface="Times New Roman" panose="02020603050405020304" pitchFamily="18" charset="0"/>
                <a:sym typeface="+mn-ea"/>
              </a:rPr>
              <a:t>line is after filter for</a:t>
            </a:r>
            <a:r>
              <a:rPr lang="en-IN" altLang="en-US" dirty="0">
                <a:latin typeface="Times New Roman" panose="02020603050405020304" pitchFamily="18" charset="0"/>
                <a:cs typeface="Times New Roman" panose="02020603050405020304" pitchFamily="18" charset="0"/>
                <a:sym typeface="+mn-ea"/>
              </a:rPr>
              <a:t> the y axis accelerometer output.</a:t>
            </a:r>
            <a:endParaRPr lang="en-IN" altLang="en-US" dirty="0">
              <a:latin typeface="Times New Roman" panose="02020603050405020304" pitchFamily="18" charset="0"/>
              <a:cs typeface="Times New Roman" panose="02020603050405020304" pitchFamily="18" charset="0"/>
              <a:sym typeface="+mn-ea"/>
            </a:endParaRPr>
          </a:p>
        </p:txBody>
      </p:sp>
      <p:pic>
        <p:nvPicPr>
          <p:cNvPr id="7" name="Content Placeholder 6"/>
          <p:cNvPicPr>
            <a:picLocks noChangeAspect="1"/>
          </p:cNvPicPr>
          <p:nvPr>
            <p:ph sz="half" idx="2"/>
          </p:nvPr>
        </p:nvPicPr>
        <p:blipFill>
          <a:blip r:embed="rId2"/>
          <a:srcRect t="8639" b="12500"/>
          <a:stretch>
            <a:fillRect/>
          </a:stretch>
        </p:blipFill>
        <p:spPr>
          <a:xfrm>
            <a:off x="393065" y="3677285"/>
            <a:ext cx="10998835" cy="29298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latin typeface="Times New Roman" panose="02020603050405020304" pitchFamily="18" charset="0"/>
                <a:cs typeface="Times New Roman" panose="02020603050405020304" pitchFamily="18" charset="0"/>
              </a:rPr>
              <a:t>American sign Language</a:t>
            </a:r>
            <a:endParaRPr lang="en-IN" b="1" dirty="0">
              <a:latin typeface="Times New Roman" panose="02020603050405020304" pitchFamily="18" charset="0"/>
              <a:cs typeface="Times New Roman" panose="02020603050405020304" pitchFamily="18" charset="0"/>
            </a:endParaRPr>
          </a:p>
        </p:txBody>
      </p:sp>
      <p:pic>
        <p:nvPicPr>
          <p:cNvPr id="4" name="Picture 3" descr="The-26-letters-and-10-digits-of-American-Sign-Language-ASL"/>
          <p:cNvPicPr>
            <a:picLocks noChangeAspect="1"/>
          </p:cNvPicPr>
          <p:nvPr/>
        </p:nvPicPr>
        <p:blipFill>
          <a:blip r:embed="rId1"/>
          <a:stretch>
            <a:fillRect/>
          </a:stretch>
        </p:blipFill>
        <p:spPr>
          <a:xfrm>
            <a:off x="584835" y="1409065"/>
            <a:ext cx="4199890" cy="4930140"/>
          </a:xfrm>
          <a:prstGeom prst="rect">
            <a:avLst/>
          </a:prstGeom>
        </p:spPr>
      </p:pic>
      <p:pic>
        <p:nvPicPr>
          <p:cNvPr id="7" name="Picture 6" descr="minimal-sign-213203717"/>
          <p:cNvPicPr>
            <a:picLocks noChangeAspect="1"/>
          </p:cNvPicPr>
          <p:nvPr/>
        </p:nvPicPr>
        <p:blipFill>
          <a:blip r:embed="rId2"/>
          <a:srcRect l="9476" t="7852" r="40388" b="24444"/>
          <a:stretch>
            <a:fillRect/>
          </a:stretch>
        </p:blipFill>
        <p:spPr>
          <a:xfrm>
            <a:off x="5004435" y="1551305"/>
            <a:ext cx="4269105" cy="49301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Table Of Contents</a:t>
            </a:r>
            <a:endParaRPr lang="en-IN" altLang="en-US"/>
          </a:p>
        </p:txBody>
      </p:sp>
      <p:sp>
        <p:nvSpPr>
          <p:cNvPr id="3" name="Content Placeholder 2"/>
          <p:cNvSpPr>
            <a:spLocks noGrp="1"/>
          </p:cNvSpPr>
          <p:nvPr>
            <p:ph idx="1"/>
          </p:nvPr>
        </p:nvSpPr>
        <p:spPr>
          <a:xfrm>
            <a:off x="504614" y="1276669"/>
            <a:ext cx="8596668" cy="3880773"/>
          </a:xfrm>
        </p:spPr>
        <p:txBody>
          <a:bodyPr>
            <a:normAutofit lnSpcReduction="10000"/>
          </a:bodyPr>
          <a:p>
            <a:r>
              <a:rPr lang="en-IN" altLang="en-US"/>
              <a:t>Aim</a:t>
            </a:r>
            <a:endParaRPr lang="en-IN" altLang="en-US"/>
          </a:p>
          <a:p>
            <a:r>
              <a:rPr lang="en-IN" altLang="en-US"/>
              <a:t>Objectives</a:t>
            </a:r>
            <a:endParaRPr lang="en-IN" altLang="en-US"/>
          </a:p>
          <a:p>
            <a:r>
              <a:rPr lang="en-IN" altLang="en-US"/>
              <a:t>Methodology</a:t>
            </a:r>
            <a:endParaRPr lang="en-IN" altLang="en-US"/>
          </a:p>
          <a:p>
            <a:r>
              <a:rPr lang="en-IN" altLang="en-US"/>
              <a:t>Block diagram</a:t>
            </a:r>
            <a:endParaRPr lang="en-IN" altLang="en-US"/>
          </a:p>
          <a:p>
            <a:r>
              <a:rPr lang="en-IN" altLang="en-US"/>
              <a:t>Hardware Setup</a:t>
            </a:r>
            <a:endParaRPr lang="en-IN" altLang="en-US"/>
          </a:p>
          <a:p>
            <a:r>
              <a:rPr lang="en-IN" altLang="en-US"/>
              <a:t>Working</a:t>
            </a:r>
            <a:endParaRPr lang="en-IN" altLang="en-US"/>
          </a:p>
          <a:p>
            <a:r>
              <a:rPr lang="en-IN" altLang="en-US"/>
              <a:t>Results</a:t>
            </a:r>
            <a:endParaRPr lang="en-IN" altLang="en-US"/>
          </a:p>
          <a:p>
            <a:r>
              <a:rPr lang="en-IN" altLang="en-US"/>
              <a:t>Conclusion</a:t>
            </a:r>
            <a:endParaRPr lang="en-IN" altLang="en-US"/>
          </a:p>
          <a:p>
            <a:r>
              <a:rPr lang="en-IN" altLang="en-US"/>
              <a:t>Future Scope</a:t>
            </a:r>
            <a:endParaRPr lang="en-IN" altLang="en-US"/>
          </a:p>
          <a:p>
            <a:r>
              <a:rPr lang="en-IN" altLang="en-US"/>
              <a:t>Refereces</a:t>
            </a:r>
            <a:endParaRPr lang="en-I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p:nvPr/>
        </p:nvSpPr>
        <p:spPr>
          <a:xfrm>
            <a:off x="521970" y="0"/>
            <a:ext cx="8596630"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latin typeface="Times New Roman" panose="02020603050405020304" pitchFamily="18" charset="0"/>
                <a:cs typeface="Times New Roman" panose="02020603050405020304" pitchFamily="18" charset="0"/>
              </a:rPr>
              <a:t>Results:</a:t>
            </a:r>
            <a:endParaRPr lang="en-IN" b="1" dirty="0">
              <a:solidFill>
                <a:srgbClr val="C00000"/>
              </a:solidFill>
              <a:latin typeface="Sitka Banner" pitchFamily="2" charset="0"/>
            </a:endParaRPr>
          </a:p>
        </p:txBody>
      </p:sp>
      <p:sp>
        <p:nvSpPr>
          <p:cNvPr id="11" name="Content Placeholder 2"/>
          <p:cNvSpPr>
            <a:spLocks noGrp="1"/>
          </p:cNvSpPr>
          <p:nvPr/>
        </p:nvSpPr>
        <p:spPr>
          <a:xfrm>
            <a:off x="521970" y="1008380"/>
            <a:ext cx="9634220" cy="758825"/>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r>
              <a:rPr lang="en-IN" sz="2000">
                <a:latin typeface="Times New Roman" panose="02020603050405020304" pitchFamily="18" charset="0"/>
                <a:cs typeface="Times New Roman" panose="02020603050405020304" pitchFamily="18" charset="0"/>
              </a:rPr>
              <a:t>Results contain the flex sensor outputs,accelerometer outputs and sum of all flex values</a:t>
            </a:r>
            <a:endParaRPr lang="en-IN" sz="2000">
              <a:latin typeface="Times New Roman" panose="02020603050405020304" pitchFamily="18" charset="0"/>
              <a:cs typeface="Times New Roman" panose="02020603050405020304" pitchFamily="18" charset="0"/>
            </a:endParaRPr>
          </a:p>
          <a:p>
            <a:r>
              <a:rPr lang="en-IN" sz="2000">
                <a:latin typeface="Times New Roman" panose="02020603050405020304" pitchFamily="18" charset="0"/>
                <a:cs typeface="Times New Roman" panose="02020603050405020304" pitchFamily="18" charset="0"/>
              </a:rPr>
              <a:t>After completing the hardware and software development, we tested the system on a group of individuals proficient in sign language. The system was able to accurately recognize and translate a variety of sign language gestures, with an average accuracy rate of </a:t>
            </a:r>
            <a:r>
              <a:rPr lang="en-US" altLang="en-IN" sz="2000" b="1">
                <a:latin typeface="Times New Roman" panose="02020603050405020304" pitchFamily="18" charset="0"/>
                <a:cs typeface="Times New Roman" panose="02020603050405020304" pitchFamily="18" charset="0"/>
              </a:rPr>
              <a:t>8</a:t>
            </a:r>
            <a:r>
              <a:rPr lang="en-IN" sz="2000" b="1">
                <a:latin typeface="Times New Roman" panose="02020603050405020304" pitchFamily="18" charset="0"/>
                <a:cs typeface="Times New Roman" panose="02020603050405020304" pitchFamily="18" charset="0"/>
              </a:rPr>
              <a:t>5%</a:t>
            </a:r>
            <a:r>
              <a:rPr lang="en-IN" sz="2000">
                <a:latin typeface="Times New Roman" panose="02020603050405020304" pitchFamily="18" charset="0"/>
                <a:cs typeface="Times New Roman" panose="02020603050405020304" pitchFamily="18" charset="0"/>
              </a:rPr>
              <a:t>. The translated text or speech was displayed on a computer screen or spoken through a speaker.</a:t>
            </a:r>
            <a:endParaRPr lang="en-IN" sz="2000">
              <a:latin typeface="Times New Roman" panose="02020603050405020304" pitchFamily="18" charset="0"/>
              <a:cs typeface="Times New Roman" panose="02020603050405020304" pitchFamily="18" charset="0"/>
            </a:endParaRPr>
          </a:p>
          <a:p>
            <a:r>
              <a:rPr lang="en-US" altLang="en-IN" sz="2000">
                <a:latin typeface="Times New Roman" panose="02020603050405020304" pitchFamily="18" charset="0"/>
                <a:cs typeface="Times New Roman" panose="02020603050405020304" pitchFamily="18" charset="0"/>
              </a:rPr>
              <a:t>The accuracy was measured from data collected for the sensors respective to the corresponding letters and testing each ASL gestures10 times and averaging the accuracies.</a:t>
            </a:r>
            <a:endParaRPr lang="en-IN" sz="2000">
              <a:latin typeface="Times New Roman" panose="02020603050405020304" pitchFamily="18" charset="0"/>
              <a:cs typeface="Times New Roman" panose="02020603050405020304" pitchFamily="18" charset="0"/>
            </a:endParaRPr>
          </a:p>
          <a:p>
            <a:r>
              <a:rPr lang="en-IN" sz="2000">
                <a:latin typeface="Times New Roman" panose="02020603050405020304" pitchFamily="18" charset="0"/>
                <a:cs typeface="Times New Roman" panose="02020603050405020304" pitchFamily="18" charset="0"/>
              </a:rPr>
              <a:t>Overall, the results show that our sign language detection system using flex sensors and adxl sensor is a promising solution for improving communication between hearing and hearing-impaired individuals.</a:t>
            </a:r>
            <a:endParaRPr lang="en-IN" sz="2000">
              <a:latin typeface="Times New Roman" panose="02020603050405020304" pitchFamily="18" charset="0"/>
              <a:cs typeface="Times New Roman" panose="02020603050405020304" pitchFamily="18" charset="0"/>
            </a:endParaRPr>
          </a:p>
          <a:p>
            <a:r>
              <a:rPr lang="en-US" altLang="en-IN" sz="2000">
                <a:latin typeface="Times New Roman" panose="02020603050405020304" pitchFamily="18" charset="0"/>
                <a:cs typeface="Times New Roman" panose="02020603050405020304" pitchFamily="18" charset="0"/>
              </a:rPr>
              <a:t>The following page has the demonstration of letters, words and sentences for ASL Gestures.</a:t>
            </a:r>
            <a:endParaRPr lang="en-US" altLang="en-IN" sz="2000">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578909" y="0"/>
            <a:ext cx="8596668" cy="1320800"/>
          </a:xfrm>
        </p:spPr>
        <p:txBody>
          <a:bodyPr/>
          <a:p>
            <a:r>
              <a:rPr lang="en-US"/>
              <a:t>Demonstration:</a:t>
            </a:r>
            <a:endParaRPr lang="en-US"/>
          </a:p>
        </p:txBody>
      </p:sp>
      <p:pic>
        <p:nvPicPr>
          <p:cNvPr id="4" name="Demo">
            <a:hlinkClick r:id="" action="ppaction://media"/>
          </p:cNvPr>
          <p:cNvPicPr/>
          <p:nvPr>
            <p:ph idx="1"/>
            <a:videoFile r:link="rId1"/>
            <p:extLst>
              <p:ext uri="{DAA4B4D4-6D71-4841-9C94-3DE7FCFB9230}">
                <p14:media xmlns:p14="http://schemas.microsoft.com/office/powerpoint/2010/main" r:link="rId2"/>
              </p:ext>
            </p:extLst>
          </p:nvPr>
        </p:nvPicPr>
        <p:blipFill>
          <a:blip r:embed="rId3"/>
          <a:stretch>
            <a:fillRect/>
          </a:stretch>
        </p:blipFill>
        <p:spPr>
          <a:xfrm>
            <a:off x="168275" y="669925"/>
            <a:ext cx="11428095" cy="4729480"/>
          </a:xfrm>
          <a:prstGeom prst="rect">
            <a:avLst/>
          </a:prstGeom>
          <a:solidFill>
            <a:schemeClr val="accent1"/>
          </a:solidFill>
          <a:ln>
            <a:solidFill>
              <a:schemeClr val="accent1"/>
            </a:solidFill>
          </a:ln>
        </p:spPr>
      </p:pic>
      <p:sp>
        <p:nvSpPr>
          <p:cNvPr id="3" name="Text Box 2"/>
          <p:cNvSpPr txBox="1"/>
          <p:nvPr/>
        </p:nvSpPr>
        <p:spPr>
          <a:xfrm>
            <a:off x="579120" y="5626100"/>
            <a:ext cx="7273925" cy="368300"/>
          </a:xfrm>
          <a:prstGeom prst="rect">
            <a:avLst/>
          </a:prstGeom>
          <a:noFill/>
        </p:spPr>
        <p:txBody>
          <a:bodyPr wrap="square" rtlCol="0" anchor="t">
            <a:spAutoFit/>
          </a:bodyPr>
          <a:p>
            <a:pPr marL="285750" indent="-285750">
              <a:buFont typeface="Arial" panose="020B0604020202020204" pitchFamily="34" charset="0"/>
              <a:buChar char="•"/>
            </a:pPr>
            <a:r>
              <a:rPr lang="en-IN" altLang="en-US"/>
              <a:t>Demonstration video </a:t>
            </a:r>
            <a:r>
              <a:rPr lang="en-IN" altLang="en-US">
                <a:solidFill>
                  <a:srgbClr val="00B0F0"/>
                </a:solidFill>
                <a:hlinkClick r:id="rId4" action="ppaction://hlinkfile"/>
              </a:rPr>
              <a:t>link</a:t>
            </a:r>
            <a:endParaRPr lang="en-IN" altLang="en-US">
              <a:solidFill>
                <a:srgbClr val="00B0F0"/>
              </a:solidFill>
              <a:hlinkClick r:id="rId4" action="ppaction://hlinkfile"/>
            </a:endParaRPr>
          </a:p>
        </p:txBody>
      </p:sp>
    </p:spTree>
  </p:cSld>
  <p:clrMapOvr>
    <a:masterClrMapping/>
  </p:clrMapOvr>
  <p:timing>
    <p:tnLst>
      <p:par>
        <p:cTn id="1" dur="indefinite" restart="never" nodeType="tmRoot">
          <p:childTnLst>
            <p:video fullScrn="0">
              <p:cMediaNode>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433494" y="141924"/>
            <a:ext cx="8596668" cy="3880773"/>
          </a:xfrm>
        </p:spPr>
        <p:txBody>
          <a:bodyPr/>
          <a:p>
            <a:r>
              <a:rPr lang="en-IN" altLang="en-US"/>
              <a:t>Small part of the collected data stored in spreadsheet format, making it easier and read and update.</a:t>
            </a:r>
            <a:endParaRPr lang="en-IN" altLang="en-US"/>
          </a:p>
        </p:txBody>
      </p:sp>
      <p:pic>
        <p:nvPicPr>
          <p:cNvPr id="2" name="Picture 1"/>
          <p:cNvPicPr>
            <a:picLocks noChangeAspect="1"/>
          </p:cNvPicPr>
          <p:nvPr/>
        </p:nvPicPr>
        <p:blipFill>
          <a:blip r:embed="rId1"/>
          <a:stretch>
            <a:fillRect/>
          </a:stretch>
        </p:blipFill>
        <p:spPr>
          <a:xfrm>
            <a:off x="638810" y="1001395"/>
            <a:ext cx="8298180" cy="4702810"/>
          </a:xfrm>
          <a:prstGeom prst="rect">
            <a:avLst/>
          </a:prstGeom>
          <a:ln>
            <a:solidFill>
              <a:schemeClr val="accent1"/>
            </a:solid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3194" y="433705"/>
            <a:ext cx="8596668" cy="1320800"/>
          </a:xfrm>
        </p:spPr>
        <p:txBody>
          <a:bodyPr>
            <a:normAutofit/>
          </a:bodyPr>
          <a:lstStyle/>
          <a:p>
            <a:r>
              <a:rPr lang="en-US" b="1" dirty="0">
                <a:latin typeface="Times New Roman" panose="02020603050405020304" pitchFamily="18" charset="0"/>
                <a:cs typeface="Times New Roman" panose="02020603050405020304" pitchFamily="18" charset="0"/>
              </a:rPr>
              <a:t>C</a:t>
            </a:r>
            <a:r>
              <a:rPr lang="en-IN" altLang="en-US" b="1" dirty="0">
                <a:latin typeface="Times New Roman" panose="02020603050405020304" pitchFamily="18" charset="0"/>
                <a:cs typeface="Times New Roman" panose="02020603050405020304" pitchFamily="18" charset="0"/>
              </a:rPr>
              <a:t>onclusion</a:t>
            </a:r>
            <a:r>
              <a:rPr lang="en-US" b="1" dirty="0">
                <a:latin typeface="Times New Roman" panose="02020603050405020304" pitchFamily="18" charset="0"/>
                <a:cs typeface="Times New Roman" panose="02020603050405020304" pitchFamily="18" charset="0"/>
              </a:rPr>
              <a:t>:</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	</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73405" y="1361440"/>
            <a:ext cx="8785225" cy="3880485"/>
          </a:xfrm>
        </p:spPr>
        <p:txBody>
          <a:bodyPr>
            <a:noAutofit/>
          </a:bodyPr>
          <a:lstStyle/>
          <a:p>
            <a:pPr>
              <a:buFont typeface="Wingdings" panose="05000000000000000000" charset="0"/>
              <a:buChar char="o"/>
            </a:pPr>
            <a:r>
              <a:rPr lang="en-IN" altLang="en-US" sz="1700" dirty="0">
                <a:latin typeface="Times New Roman" panose="02020603050405020304" pitchFamily="18" charset="0"/>
                <a:cs typeface="Times New Roman" panose="02020603050405020304" pitchFamily="18" charset="0"/>
              </a:rPr>
              <a:t>These are the conclusions based on our objectives:</a:t>
            </a:r>
            <a:endParaRPr lang="en-IN" altLang="en-US" sz="1700" dirty="0">
              <a:latin typeface="Times New Roman" panose="02020603050405020304" pitchFamily="18" charset="0"/>
              <a:cs typeface="Times New Roman" panose="02020603050405020304" pitchFamily="18" charset="0"/>
            </a:endParaRPr>
          </a:p>
          <a:p>
            <a:r>
              <a:rPr lang="en-IN" altLang="en-US" sz="1700" dirty="0">
                <a:latin typeface="Times New Roman" panose="02020603050405020304" pitchFamily="18" charset="0"/>
                <a:cs typeface="Times New Roman" panose="02020603050405020304" pitchFamily="18" charset="0"/>
              </a:rPr>
              <a:t>In conclusion, our final year project on sign language detection using flex sensors and </a:t>
            </a:r>
            <a:r>
              <a:rPr lang="en-US" altLang="en-IN" sz="1700" dirty="0">
                <a:latin typeface="Times New Roman" panose="02020603050405020304" pitchFamily="18" charset="0"/>
                <a:cs typeface="Times New Roman" panose="02020603050405020304" pitchFamily="18" charset="0"/>
              </a:rPr>
              <a:t>ADXL </a:t>
            </a:r>
            <a:r>
              <a:rPr lang="en-IN" altLang="en-US" sz="1700" dirty="0">
                <a:latin typeface="Times New Roman" panose="02020603050405020304" pitchFamily="18" charset="0"/>
                <a:cs typeface="Times New Roman" panose="02020603050405020304" pitchFamily="18" charset="0"/>
              </a:rPr>
              <a:t>sensor has shown promising results in improving communication between hearing and hearing-impaired individuals. We have developed a system that accurately recognizes and translates sign language gestures, and we plan to continue improving and expanding the system in the future.</a:t>
            </a:r>
            <a:endParaRPr lang="en-IN" altLang="en-US" sz="1700" dirty="0">
              <a:latin typeface="Times New Roman" panose="02020603050405020304" pitchFamily="18" charset="0"/>
              <a:cs typeface="Times New Roman" panose="02020603050405020304" pitchFamily="18" charset="0"/>
            </a:endParaRPr>
          </a:p>
          <a:p>
            <a:r>
              <a:rPr lang="en-IN" altLang="en-US" sz="1700" dirty="0">
                <a:latin typeface="Times New Roman" panose="02020603050405020304" pitchFamily="18" charset="0"/>
                <a:cs typeface="Times New Roman" panose="02020603050405020304" pitchFamily="18" charset="0"/>
              </a:rPr>
              <a:t>We believe that our system has the potential to make a significant impact on the lives of hearing-impaired individuals, allowing them to communicate more easily and effectively with others.</a:t>
            </a:r>
            <a:endParaRPr lang="en-IN" altLang="en-US" sz="1700" dirty="0">
              <a:latin typeface="Times New Roman" panose="02020603050405020304" pitchFamily="18" charset="0"/>
              <a:cs typeface="Times New Roman" panose="02020603050405020304" pitchFamily="18" charset="0"/>
            </a:endParaRPr>
          </a:p>
          <a:p>
            <a:endParaRPr lang="en-IN" altLang="en-US" sz="17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Future Scope</a:t>
            </a:r>
            <a:endParaRPr lang="en-IN" altLang="en-US"/>
          </a:p>
        </p:txBody>
      </p:sp>
      <p:sp>
        <p:nvSpPr>
          <p:cNvPr id="3" name="Content Placeholder 2"/>
          <p:cNvSpPr>
            <a:spLocks noGrp="1"/>
          </p:cNvSpPr>
          <p:nvPr>
            <p:ph idx="1"/>
          </p:nvPr>
        </p:nvSpPr>
        <p:spPr>
          <a:xfrm>
            <a:off x="677334" y="1488759"/>
            <a:ext cx="8596668" cy="3880773"/>
          </a:xfrm>
        </p:spPr>
        <p:txBody>
          <a:bodyPr/>
          <a:p>
            <a:r>
              <a:rPr lang="en-US"/>
              <a:t>In the future, we plan to improve the system by adding more sensors to detect additional hand movements and gestures. We also plan to integrate the system with mobile devices, making it more accessible and portable for everyday use.</a:t>
            </a:r>
            <a:endParaRPr lang="en-US"/>
          </a:p>
          <a:p>
            <a:r>
              <a:rPr lang="en-US"/>
              <a:t>We plan to implement this on Teensy 4.0 microcontroller or rasberry pi which has faster processing power and is able to take more analog inputs, hence making them applicable two handed device instead of one hand.</a:t>
            </a:r>
            <a:endParaRPr lang="en-US"/>
          </a:p>
          <a:p>
            <a:r>
              <a:rPr lang="en-US"/>
              <a:t>Additionally, we hope to expand the system to recognize other sign languages, such as British Sign Language (BSL) or Indian Sign Language (ASL), and to make the system available in multiple languages.</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2162" y="927652"/>
            <a:ext cx="8596668" cy="591047"/>
          </a:xfrm>
        </p:spPr>
        <p:txBody>
          <a:bodyPr>
            <a:noAutofit/>
          </a:bodyPr>
          <a:lstStyle/>
          <a:p>
            <a:r>
              <a:rPr lang="en-IN" b="1" dirty="0">
                <a:solidFill>
                  <a:srgbClr val="92D050"/>
                </a:solidFill>
                <a:latin typeface="Times New Roman" panose="02020603050405020304" pitchFamily="18" charset="0"/>
                <a:cs typeface="Times New Roman" panose="02020603050405020304" pitchFamily="18" charset="0"/>
              </a:rPr>
              <a:t>References</a:t>
            </a:r>
            <a:endParaRPr lang="en-IN" b="1" dirty="0">
              <a:solidFill>
                <a:srgbClr val="92D05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42271" y="1696639"/>
            <a:ext cx="8911939" cy="4482906"/>
          </a:xfrm>
        </p:spPr>
        <p:txBody>
          <a:bodyPr>
            <a:normAutofit/>
          </a:bodyPr>
          <a:lstStyle/>
          <a:p>
            <a:pPr marL="0" indent="0">
              <a:buClr>
                <a:schemeClr val="tx1"/>
              </a:buClr>
              <a:buFont typeface="Wingdings" panose="05000000000000000000" pitchFamily="2" charset="2"/>
              <a:buNone/>
            </a:pPr>
            <a:r>
              <a:rPr dirty="0">
                <a:latin typeface="Times New Roman" panose="02020603050405020304" pitchFamily="18" charset="0"/>
                <a:cs typeface="Times New Roman" panose="02020603050405020304" pitchFamily="18" charset="0"/>
              </a:rPr>
              <a:t>[1] “Sign Language Recognition”,IEEE publication, Anup Kumar, Dept. Of ComputerScience </a:t>
            </a:r>
            <a:r>
              <a:rPr lang="en-IN"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and Engineering,National Institutte of Technology,Calicut,India, 2016 .</a:t>
            </a:r>
            <a:endParaRPr dirty="0">
              <a:latin typeface="Times New Roman" panose="02020603050405020304" pitchFamily="18" charset="0"/>
              <a:cs typeface="Times New Roman" panose="02020603050405020304" pitchFamily="18" charset="0"/>
            </a:endParaRPr>
          </a:p>
          <a:p>
            <a:pPr marL="0" indent="0">
              <a:buClr>
                <a:schemeClr val="tx1"/>
              </a:buClr>
              <a:buFont typeface="Wingdings" panose="05000000000000000000" pitchFamily="2" charset="2"/>
              <a:buNone/>
            </a:pPr>
            <a:r>
              <a:rPr dirty="0">
                <a:latin typeface="Times New Roman" panose="02020603050405020304" pitchFamily="18" charset="0"/>
                <a:cs typeface="Times New Roman" panose="02020603050405020304" pitchFamily="18" charset="0"/>
              </a:rPr>
              <a:t>[2] “Resistive flex sensors: A survey”, Topical Review publication, Giovanni</a:t>
            </a:r>
            <a:r>
              <a:rPr lang="en-IN"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Saggio,Dept. Of </a:t>
            </a:r>
            <a:r>
              <a:rPr lang="en-IN"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Electronic Engineering,University of Rome, Italy, 2015. </a:t>
            </a:r>
            <a:endParaRPr dirty="0">
              <a:latin typeface="Times New Roman" panose="02020603050405020304" pitchFamily="18" charset="0"/>
              <a:cs typeface="Times New Roman" panose="02020603050405020304" pitchFamily="18" charset="0"/>
            </a:endParaRPr>
          </a:p>
          <a:p>
            <a:pPr marL="0" indent="0">
              <a:buClr>
                <a:schemeClr val="tx1"/>
              </a:buClr>
              <a:buFont typeface="Wingdings" panose="05000000000000000000" pitchFamily="2" charset="2"/>
              <a:buNone/>
            </a:pPr>
            <a:r>
              <a:rPr dirty="0">
                <a:latin typeface="Times New Roman" panose="02020603050405020304" pitchFamily="18" charset="0"/>
                <a:cs typeface="Times New Roman" panose="02020603050405020304" pitchFamily="18" charset="0"/>
              </a:rPr>
              <a:t>[3] “Development of Sign Language using Flex Sensors” ,IEEE Publication, Ajay Suri, Dept.of </a:t>
            </a:r>
            <a:r>
              <a:rPr lang="en-IN"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Electronics and Communication Engineering, ABES Engineering College, </a:t>
            </a:r>
            <a:r>
              <a:rPr lang="en-IN"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Ghaziabad,India, 2020 .</a:t>
            </a:r>
            <a:endParaRPr dirty="0">
              <a:latin typeface="Times New Roman" panose="02020603050405020304" pitchFamily="18" charset="0"/>
              <a:cs typeface="Times New Roman" panose="02020603050405020304" pitchFamily="18" charset="0"/>
            </a:endParaRPr>
          </a:p>
          <a:p>
            <a:pPr marL="0" indent="0">
              <a:buClr>
                <a:schemeClr val="tx1"/>
              </a:buClr>
              <a:buFont typeface="Wingdings" panose="05000000000000000000" pitchFamily="2" charset="2"/>
              <a:buNone/>
            </a:pPr>
            <a:r>
              <a:rPr dirty="0">
                <a:latin typeface="Times New Roman" panose="02020603050405020304" pitchFamily="18" charset="0"/>
                <a:cs typeface="Times New Roman" panose="02020603050405020304" pitchFamily="18" charset="0"/>
              </a:rPr>
              <a:t>[4] Suharjito, Suharjito &amp; Ariesta, Meita &amp; Wiryana, Fanny &amp; Kusuma Negara, Gede </a:t>
            </a:r>
            <a:r>
              <a:rPr lang="en-IN"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Putra.(2018). A Survey of Hand Gesture Recognition Methods in Sign Language </a:t>
            </a:r>
            <a:r>
              <a:rPr lang="en-IN"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Recognition.Pertanika Journal of Science and Technology.</a:t>
            </a:r>
            <a:endParaRPr dirty="0">
              <a:latin typeface="Times New Roman" panose="02020603050405020304" pitchFamily="18" charset="0"/>
              <a:cs typeface="Times New Roman" panose="02020603050405020304" pitchFamily="18" charset="0"/>
            </a:endParaRPr>
          </a:p>
          <a:p>
            <a:pPr marL="0" indent="0">
              <a:buClr>
                <a:schemeClr val="tx1"/>
              </a:buClr>
              <a:buFont typeface="Wingdings" panose="05000000000000000000" pitchFamily="2" charset="2"/>
              <a:buNone/>
            </a:pPr>
            <a:r>
              <a:rPr dirty="0">
                <a:latin typeface="Times New Roman" panose="02020603050405020304" pitchFamily="18" charset="0"/>
                <a:cs typeface="Times New Roman" panose="02020603050405020304" pitchFamily="18" charset="0"/>
              </a:rPr>
              <a:t>[5] Abhinandan Das, Lavish Yadav, Mayank Singhal, Raman Sachan, Hemang Goyal, </a:t>
            </a:r>
            <a:r>
              <a:rPr lang="en-IN"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KeshavTaparia Raghav Gulati, Ankit Singh, Gaurav Trivedi,” Smart Glove for Sign </a:t>
            </a:r>
            <a:r>
              <a:rPr lang="en-IN"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LanguageCommunications”,2016 IEEE.</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0195" y="2363405"/>
            <a:ext cx="9404723" cy="1400530"/>
          </a:xfrm>
        </p:spPr>
        <p:txBody>
          <a:bodyPr>
            <a:normAutofit/>
          </a:bodyPr>
          <a:lstStyle/>
          <a:p>
            <a:r>
              <a:rPr lang="en-US" sz="5400" i="1" dirty="0">
                <a:latin typeface="Times New Roman" panose="02020603050405020304" pitchFamily="18" charset="0"/>
                <a:cs typeface="Times New Roman" panose="02020603050405020304" pitchFamily="18" charset="0"/>
              </a:rPr>
              <a:t>THANK YOU!</a:t>
            </a:r>
            <a:endParaRPr lang="en-US" sz="5400" i="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220" y="984981"/>
            <a:ext cx="9404723" cy="1400530"/>
          </a:xfrm>
        </p:spPr>
        <p:txBody>
          <a:bodyPr>
            <a:normAutofit/>
          </a:bodyPr>
          <a:lstStyle/>
          <a:p>
            <a:r>
              <a:rPr lang="en-US" b="1" dirty="0">
                <a:latin typeface="Times New Roman" panose="02020603050405020304" pitchFamily="18" charset="0"/>
                <a:cs typeface="Times New Roman" panose="02020603050405020304" pitchFamily="18" charset="0"/>
              </a:rPr>
              <a:t>A</a:t>
            </a:r>
            <a:r>
              <a:rPr lang="en-IN" altLang="en-US" b="1" dirty="0">
                <a:latin typeface="Times New Roman" panose="02020603050405020304" pitchFamily="18" charset="0"/>
                <a:cs typeface="Times New Roman" panose="02020603050405020304" pitchFamily="18" charset="0"/>
              </a:rPr>
              <a:t>im</a:t>
            </a:r>
            <a:r>
              <a:rPr lang="en-US" b="1" dirty="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53307" y="2385511"/>
            <a:ext cx="8695779" cy="1399965"/>
          </a:xfrm>
        </p:spPr>
        <p:txBody>
          <a:bodyPr>
            <a:normAutofit/>
          </a:bodyPr>
          <a:lstStyle/>
          <a:p>
            <a:pPr marL="0" indent="0" algn="just">
              <a:buNone/>
            </a:pPr>
            <a:r>
              <a:rPr lang="en-US" dirty="0">
                <a:latin typeface="Times New Roman" panose="02020603050405020304" pitchFamily="18" charset="0"/>
                <a:cs typeface="Times New Roman" panose="02020603050405020304" pitchFamily="18" charset="0"/>
              </a:rPr>
              <a:t>The aim</a:t>
            </a:r>
            <a:r>
              <a:rPr lang="en-IN" altLang="en-US" dirty="0">
                <a:latin typeface="Times New Roman" panose="02020603050405020304" pitchFamily="18" charset="0"/>
                <a:cs typeface="Times New Roman" panose="02020603050405020304" pitchFamily="18" charset="0"/>
              </a:rPr>
              <a:t> of our project is to implement a sign language to voice converter in real time using a wearable hand glove.</a:t>
            </a:r>
            <a:endParaRPr lang="en-US" dirty="0">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Objectives</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37577" y="1667609"/>
            <a:ext cx="8596668" cy="3880773"/>
          </a:xfrm>
        </p:spPr>
        <p:txBody>
          <a:bodyPr>
            <a:noAutofit/>
          </a:bodyPr>
          <a:lstStyle/>
          <a:p>
            <a:pPr>
              <a:lnSpc>
                <a:spcPct val="150000"/>
              </a:lnSpc>
            </a:pPr>
            <a:r>
              <a:rPr sz="1700" dirty="0">
                <a:latin typeface="Times New Roman" panose="02020603050405020304" pitchFamily="18" charset="0"/>
                <a:cs typeface="Times New Roman" panose="02020603050405020304" pitchFamily="18" charset="0"/>
                <a:sym typeface="+mn-ea"/>
              </a:rPr>
              <a:t>To develop a sign language to speech converter that accurately translates American Sign Language (ASL) letters into English letters, with a focus on clarity and audibility.</a:t>
            </a:r>
            <a:endParaRPr sz="1700" dirty="0">
              <a:latin typeface="Times New Roman" panose="02020603050405020304" pitchFamily="18" charset="0"/>
              <a:cs typeface="Times New Roman" panose="02020603050405020304" pitchFamily="18" charset="0"/>
              <a:sym typeface="+mn-ea"/>
            </a:endParaRPr>
          </a:p>
          <a:p>
            <a:pPr>
              <a:lnSpc>
                <a:spcPct val="150000"/>
              </a:lnSpc>
            </a:pPr>
            <a:r>
              <a:rPr sz="1700" dirty="0">
                <a:latin typeface="Times New Roman" panose="02020603050405020304" pitchFamily="18" charset="0"/>
                <a:cs typeface="Times New Roman" panose="02020603050405020304" pitchFamily="18" charset="0"/>
                <a:sym typeface="+mn-ea"/>
              </a:rPr>
              <a:t>To develop a sign language to speech converter that accurately translates some common ASL signs into English words, with a focus on usability and practicality.</a:t>
            </a:r>
            <a:endParaRPr sz="1700" dirty="0">
              <a:latin typeface="Times New Roman" panose="02020603050405020304" pitchFamily="18" charset="0"/>
              <a:cs typeface="Times New Roman" panose="02020603050405020304" pitchFamily="18" charset="0"/>
              <a:sym typeface="+mn-ea"/>
            </a:endParaRPr>
          </a:p>
          <a:p>
            <a:pPr>
              <a:lnSpc>
                <a:spcPct val="150000"/>
              </a:lnSpc>
            </a:pPr>
            <a:r>
              <a:rPr sz="1700" dirty="0">
                <a:latin typeface="Times New Roman" panose="02020603050405020304" pitchFamily="18" charset="0"/>
                <a:cs typeface="Times New Roman" panose="02020603050405020304" pitchFamily="18" charset="0"/>
                <a:sym typeface="+mn-ea"/>
              </a:rPr>
              <a:t>To optimize the device's performance in terms of minimizing latency and maximizing accuracy, through the selection of appropriate hardware components and software algorithms.</a:t>
            </a:r>
            <a:endParaRPr sz="1700" dirty="0">
              <a:latin typeface="Times New Roman" panose="02020603050405020304" pitchFamily="18" charset="0"/>
              <a:cs typeface="Times New Roman" panose="02020603050405020304" pitchFamily="18" charset="0"/>
              <a:sym typeface="+mn-ea"/>
            </a:endParaRPr>
          </a:p>
          <a:p>
            <a:pPr>
              <a:lnSpc>
                <a:spcPct val="150000"/>
              </a:lnSpc>
            </a:pPr>
            <a:r>
              <a:rPr sz="1700" dirty="0">
                <a:latin typeface="Times New Roman" panose="02020603050405020304" pitchFamily="18" charset="0"/>
                <a:cs typeface="Times New Roman" panose="02020603050405020304" pitchFamily="18" charset="0"/>
                <a:sym typeface="+mn-ea"/>
              </a:rPr>
              <a:t>To collect and analyze sensor data to create a comprehensive dataset for the letters and words translated by the device, with a focus on improving the accuracy and precision of the translation process.</a:t>
            </a:r>
            <a:endParaRPr sz="1700" dirty="0">
              <a:latin typeface="Times New Roman" panose="02020603050405020304" pitchFamily="18" charset="0"/>
              <a:cs typeface="Times New Roman" panose="02020603050405020304" pitchFamily="18" charset="0"/>
              <a:sym typeface="+mn-ea"/>
            </a:endParaRPr>
          </a:p>
          <a:p>
            <a:pPr>
              <a:lnSpc>
                <a:spcPct val="150000"/>
              </a:lnSpc>
            </a:pPr>
            <a:r>
              <a:rPr sz="1700" dirty="0">
                <a:latin typeface="Times New Roman" panose="02020603050405020304" pitchFamily="18" charset="0"/>
                <a:cs typeface="Times New Roman" panose="02020603050405020304" pitchFamily="18" charset="0"/>
                <a:sym typeface="+mn-ea"/>
              </a:rPr>
              <a:t>To design and implement a power management system that enables the device to function continuously for several hours without requiring battery replacement or charging.</a:t>
            </a:r>
            <a:endParaRPr sz="1700" dirty="0">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241" y="-166"/>
            <a:ext cx="8596668" cy="813683"/>
          </a:xfrm>
        </p:spPr>
        <p:txBody>
          <a:bodyPr/>
          <a:lstStyle/>
          <a:p>
            <a:r>
              <a:rPr lang="en-IN" b="1" dirty="0">
                <a:latin typeface="Times New Roman" panose="02020603050405020304" pitchFamily="18" charset="0"/>
                <a:cs typeface="Times New Roman" panose="02020603050405020304" pitchFamily="18" charset="0"/>
              </a:rPr>
              <a:t>Methodology</a:t>
            </a:r>
            <a:endParaRPr lang="en-IN" b="1" dirty="0">
              <a:latin typeface="Times New Roman" panose="02020603050405020304" pitchFamily="18" charset="0"/>
              <a:cs typeface="Times New Roman" panose="02020603050405020304" pitchFamily="18" charset="0"/>
            </a:endParaRPr>
          </a:p>
        </p:txBody>
      </p:sp>
      <p:sp>
        <p:nvSpPr>
          <p:cNvPr id="5" name="Title 1"/>
          <p:cNvSpPr txBox="1"/>
          <p:nvPr/>
        </p:nvSpPr>
        <p:spPr>
          <a:xfrm>
            <a:off x="516255" y="571500"/>
            <a:ext cx="8596630" cy="4752340"/>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285750" indent="-285750">
              <a:buFont typeface="Wingdings" panose="05000000000000000000" charset="0"/>
              <a:buChar char="Ø"/>
            </a:pPr>
            <a:r>
              <a:rPr lang="en-IN" altLang="en-US" sz="1800" dirty="0">
                <a:solidFill>
                  <a:schemeClr val="tx1"/>
                </a:solidFill>
                <a:latin typeface="Times New Roman" panose="02020603050405020304" pitchFamily="18" charset="0"/>
                <a:cs typeface="Times New Roman" panose="02020603050405020304" pitchFamily="18" charset="0"/>
              </a:rPr>
              <a:t>T</a:t>
            </a:r>
            <a:r>
              <a:rPr lang="en-US" sz="1800" dirty="0">
                <a:solidFill>
                  <a:schemeClr val="tx1"/>
                </a:solidFill>
                <a:latin typeface="Times New Roman" panose="02020603050405020304" pitchFamily="18" charset="0"/>
                <a:cs typeface="Times New Roman" panose="02020603050405020304" pitchFamily="18" charset="0"/>
              </a:rPr>
              <a:t>here </a:t>
            </a:r>
            <a:r>
              <a:rPr lang="en-IN" altLang="en-US" sz="1800" dirty="0">
                <a:solidFill>
                  <a:schemeClr val="tx1"/>
                </a:solidFill>
                <a:latin typeface="Times New Roman" panose="02020603050405020304" pitchFamily="18" charset="0"/>
                <a:cs typeface="Times New Roman" panose="02020603050405020304" pitchFamily="18" charset="0"/>
              </a:rPr>
              <a:t>is the detailed methodology we are using in this project</a:t>
            </a:r>
            <a:r>
              <a:rPr lang="en-US" sz="1800" dirty="0">
                <a:solidFill>
                  <a:schemeClr val="tx1"/>
                </a:solidFill>
                <a:latin typeface="Times New Roman" panose="02020603050405020304" pitchFamily="18" charset="0"/>
                <a:cs typeface="Times New Roman" panose="02020603050405020304" pitchFamily="18" charset="0"/>
              </a:rPr>
              <a:t>: </a:t>
            </a:r>
            <a:endParaRPr lang="en-US" sz="1800" dirty="0">
              <a:solidFill>
                <a:schemeClr val="tx1"/>
              </a:solidFill>
              <a:latin typeface="Times New Roman" panose="02020603050405020304" pitchFamily="18" charset="0"/>
              <a:cs typeface="Times New Roman" panose="02020603050405020304" pitchFamily="18" charset="0"/>
            </a:endParaRPr>
          </a:p>
          <a:p>
            <a:pPr indent="0"/>
            <a:r>
              <a:rPr lang="en-IN" altLang="en-US" sz="1800" dirty="0">
                <a:solidFill>
                  <a:schemeClr val="tx1"/>
                </a:solidFill>
                <a:latin typeface="Times New Roman" panose="02020603050405020304" pitchFamily="18" charset="0"/>
                <a:cs typeface="Times New Roman" panose="02020603050405020304" pitchFamily="18" charset="0"/>
              </a:rPr>
              <a:t>1.</a:t>
            </a:r>
            <a:r>
              <a:rPr lang="en-US" sz="1800" dirty="0">
                <a:solidFill>
                  <a:schemeClr val="tx1"/>
                </a:solidFill>
                <a:latin typeface="Times New Roman" panose="02020603050405020304" pitchFamily="18" charset="0"/>
                <a:cs typeface="Times New Roman" panose="02020603050405020304" pitchFamily="18" charset="0"/>
              </a:rPr>
              <a:t>Hardware setup:</a:t>
            </a:r>
            <a:endParaRPr lang="en-US" sz="1800" dirty="0">
              <a:solidFill>
                <a:schemeClr val="tx1"/>
              </a:solidFill>
              <a:latin typeface="Times New Roman" panose="02020603050405020304" pitchFamily="18" charset="0"/>
              <a:cs typeface="Times New Roman" panose="02020603050405020304" pitchFamily="18" charset="0"/>
            </a:endParaRPr>
          </a:p>
          <a:p>
            <a:pPr indent="0">
              <a:buFont typeface="Arial" panose="020B0604020202020204" pitchFamily="34" charset="0"/>
            </a:pPr>
            <a:r>
              <a:rPr lang="en-IN" altLang="en-US" sz="1800" dirty="0">
                <a:solidFill>
                  <a:schemeClr val="tx1"/>
                </a:solidFill>
                <a:latin typeface="Times New Roman" panose="02020603050405020304" pitchFamily="18" charset="0"/>
                <a:cs typeface="Times New Roman" panose="02020603050405020304" pitchFamily="18" charset="0"/>
              </a:rPr>
              <a:t>	-</a:t>
            </a:r>
            <a:r>
              <a:rPr lang="en-US" sz="1800" dirty="0">
                <a:solidFill>
                  <a:schemeClr val="tx1"/>
                </a:solidFill>
                <a:latin typeface="Times New Roman" panose="02020603050405020304" pitchFamily="18" charset="0"/>
                <a:cs typeface="Times New Roman" panose="02020603050405020304" pitchFamily="18" charset="0"/>
              </a:rPr>
              <a:t>Design and build a hardware setup consisting of flex sensors and accelerometer to capture the sign language gestures.</a:t>
            </a:r>
            <a:endParaRPr lang="en-US" sz="1800" dirty="0">
              <a:solidFill>
                <a:schemeClr val="tx1"/>
              </a:solidFill>
              <a:latin typeface="Times New Roman" panose="02020603050405020304" pitchFamily="18" charset="0"/>
              <a:cs typeface="Times New Roman" panose="02020603050405020304" pitchFamily="18" charset="0"/>
            </a:endParaRPr>
          </a:p>
          <a:p>
            <a:pPr indent="0">
              <a:buFont typeface="Arial" panose="020B0604020202020204" pitchFamily="34" charset="0"/>
            </a:pPr>
            <a:r>
              <a:rPr lang="en-IN" altLang="en-US" sz="1800" dirty="0">
                <a:solidFill>
                  <a:schemeClr val="tx1"/>
                </a:solidFill>
                <a:latin typeface="Times New Roman" panose="02020603050405020304" pitchFamily="18" charset="0"/>
                <a:cs typeface="Times New Roman" panose="02020603050405020304" pitchFamily="18" charset="0"/>
              </a:rPr>
              <a:t>	-</a:t>
            </a:r>
            <a:r>
              <a:rPr lang="en-US" sz="1800" dirty="0">
                <a:solidFill>
                  <a:schemeClr val="tx1"/>
                </a:solidFill>
                <a:latin typeface="Times New Roman" panose="02020603050405020304" pitchFamily="18" charset="0"/>
                <a:cs typeface="Times New Roman" panose="02020603050405020304" pitchFamily="18" charset="0"/>
              </a:rPr>
              <a:t>Calibrate the sensors to ensure accurate readings</a:t>
            </a:r>
            <a:r>
              <a:rPr lang="en-IN" altLang="en-US" sz="1800" dirty="0">
                <a:solidFill>
                  <a:schemeClr val="tx1"/>
                </a:solidFill>
                <a:latin typeface="Times New Roman" panose="02020603050405020304" pitchFamily="18" charset="0"/>
                <a:cs typeface="Times New Roman" panose="02020603050405020304" pitchFamily="18" charset="0"/>
              </a:rPr>
              <a:t>.</a:t>
            </a:r>
            <a:endParaRPr lang="en-US" sz="1800" dirty="0">
              <a:solidFill>
                <a:schemeClr val="tx1"/>
              </a:solidFill>
              <a:latin typeface="Times New Roman" panose="02020603050405020304" pitchFamily="18" charset="0"/>
              <a:cs typeface="Times New Roman" panose="02020603050405020304" pitchFamily="18" charset="0"/>
            </a:endParaRPr>
          </a:p>
          <a:p>
            <a:pPr indent="0">
              <a:buFont typeface="Arial" panose="020B0604020202020204" pitchFamily="34" charset="0"/>
            </a:pPr>
            <a:r>
              <a:rPr lang="en-IN" altLang="en-US" sz="1800" dirty="0">
                <a:solidFill>
                  <a:schemeClr val="tx1"/>
                </a:solidFill>
                <a:latin typeface="Times New Roman" panose="02020603050405020304" pitchFamily="18" charset="0"/>
                <a:cs typeface="Times New Roman" panose="02020603050405020304" pitchFamily="18" charset="0"/>
              </a:rPr>
              <a:t>2. </a:t>
            </a:r>
            <a:r>
              <a:rPr lang="en-US" sz="1800" dirty="0">
                <a:solidFill>
                  <a:schemeClr val="tx1"/>
                </a:solidFill>
                <a:latin typeface="Times New Roman" panose="02020603050405020304" pitchFamily="18" charset="0"/>
                <a:cs typeface="Times New Roman" panose="02020603050405020304" pitchFamily="18" charset="0"/>
              </a:rPr>
              <a:t>Data collection:</a:t>
            </a:r>
            <a:endParaRPr lang="en-US" sz="1800" dirty="0">
              <a:solidFill>
                <a:schemeClr val="tx1"/>
              </a:solidFill>
              <a:latin typeface="Times New Roman" panose="02020603050405020304" pitchFamily="18" charset="0"/>
              <a:cs typeface="Times New Roman" panose="02020603050405020304" pitchFamily="18" charset="0"/>
            </a:endParaRPr>
          </a:p>
          <a:p>
            <a:pPr indent="0"/>
            <a:r>
              <a:rPr lang="en-IN" altLang="en-US" sz="1800" dirty="0">
                <a:solidFill>
                  <a:schemeClr val="tx1"/>
                </a:solidFill>
                <a:latin typeface="Times New Roman" panose="02020603050405020304" pitchFamily="18" charset="0"/>
                <a:cs typeface="Times New Roman" panose="02020603050405020304" pitchFamily="18" charset="0"/>
              </a:rPr>
              <a:t>	-</a:t>
            </a:r>
            <a:r>
              <a:rPr lang="en-US" sz="1800" dirty="0">
                <a:solidFill>
                  <a:schemeClr val="tx1"/>
                </a:solidFill>
                <a:latin typeface="Times New Roman" panose="02020603050405020304" pitchFamily="18" charset="0"/>
                <a:cs typeface="Times New Roman" panose="02020603050405020304" pitchFamily="18" charset="0"/>
              </a:rPr>
              <a:t>Collect data for a large number of signs using the hardware setup.</a:t>
            </a:r>
            <a:endParaRPr lang="en-US" sz="1800" dirty="0">
              <a:solidFill>
                <a:schemeClr val="tx1"/>
              </a:solidFill>
              <a:latin typeface="Times New Roman" panose="02020603050405020304" pitchFamily="18" charset="0"/>
              <a:cs typeface="Times New Roman" panose="02020603050405020304" pitchFamily="18" charset="0"/>
            </a:endParaRPr>
          </a:p>
          <a:p>
            <a:pPr indent="0"/>
            <a:r>
              <a:rPr lang="en-IN" altLang="en-US" sz="1800" dirty="0">
                <a:solidFill>
                  <a:schemeClr val="tx1"/>
                </a:solidFill>
                <a:latin typeface="Times New Roman" panose="02020603050405020304" pitchFamily="18" charset="0"/>
                <a:cs typeface="Times New Roman" panose="02020603050405020304" pitchFamily="18" charset="0"/>
              </a:rPr>
              <a:t>	-</a:t>
            </a:r>
            <a:r>
              <a:rPr lang="en-US" sz="1800" dirty="0">
                <a:solidFill>
                  <a:schemeClr val="tx1"/>
                </a:solidFill>
                <a:latin typeface="Times New Roman" panose="02020603050405020304" pitchFamily="18" charset="0"/>
                <a:cs typeface="Times New Roman" panose="02020603050405020304" pitchFamily="18" charset="0"/>
              </a:rPr>
              <a:t>Store the collected data in a format that can be easily processed.</a:t>
            </a:r>
            <a:endParaRPr lang="en-US" sz="1800" dirty="0">
              <a:solidFill>
                <a:schemeClr val="tx1"/>
              </a:solidFill>
              <a:latin typeface="Times New Roman" panose="02020603050405020304" pitchFamily="18" charset="0"/>
              <a:cs typeface="Times New Roman" panose="02020603050405020304" pitchFamily="18" charset="0"/>
            </a:endParaRPr>
          </a:p>
          <a:p>
            <a:pPr indent="0"/>
            <a:r>
              <a:rPr lang="en-IN" altLang="en-US" sz="1800" dirty="0">
                <a:solidFill>
                  <a:schemeClr val="tx1"/>
                </a:solidFill>
                <a:latin typeface="Times New Roman" panose="02020603050405020304" pitchFamily="18" charset="0"/>
                <a:cs typeface="Times New Roman" panose="02020603050405020304" pitchFamily="18" charset="0"/>
              </a:rPr>
              <a:t>3. </a:t>
            </a:r>
            <a:r>
              <a:rPr lang="en-US" sz="1800" dirty="0">
                <a:solidFill>
                  <a:schemeClr val="tx1"/>
                </a:solidFill>
                <a:latin typeface="Times New Roman" panose="02020603050405020304" pitchFamily="18" charset="0"/>
                <a:cs typeface="Times New Roman" panose="02020603050405020304" pitchFamily="18" charset="0"/>
              </a:rPr>
              <a:t>Data preprocessing:</a:t>
            </a:r>
            <a:endParaRPr lang="en-US" sz="1800" dirty="0">
              <a:solidFill>
                <a:schemeClr val="tx1"/>
              </a:solidFill>
              <a:latin typeface="Times New Roman" panose="02020603050405020304" pitchFamily="18" charset="0"/>
              <a:cs typeface="Times New Roman" panose="02020603050405020304" pitchFamily="18" charset="0"/>
            </a:endParaRPr>
          </a:p>
          <a:p>
            <a:pPr indent="0"/>
            <a:r>
              <a:rPr lang="en-IN" altLang="en-US" sz="1800" dirty="0">
                <a:solidFill>
                  <a:schemeClr val="tx1"/>
                </a:solidFill>
                <a:latin typeface="Times New Roman" panose="02020603050405020304" pitchFamily="18" charset="0"/>
                <a:cs typeface="Times New Roman" panose="02020603050405020304" pitchFamily="18" charset="0"/>
              </a:rPr>
              <a:t>	-</a:t>
            </a:r>
            <a:r>
              <a:rPr lang="en-US" sz="1800" dirty="0">
                <a:solidFill>
                  <a:schemeClr val="tx1"/>
                </a:solidFill>
                <a:latin typeface="Times New Roman" panose="02020603050405020304" pitchFamily="18" charset="0"/>
                <a:cs typeface="Times New Roman" panose="02020603050405020304" pitchFamily="18" charset="0"/>
              </a:rPr>
              <a:t>Clean and preprocess the data to remove any noise or outliers.</a:t>
            </a:r>
            <a:endParaRPr lang="en-US" sz="1800" dirty="0">
              <a:solidFill>
                <a:schemeClr val="tx1"/>
              </a:solidFill>
              <a:latin typeface="Times New Roman" panose="02020603050405020304" pitchFamily="18" charset="0"/>
              <a:cs typeface="Times New Roman" panose="02020603050405020304" pitchFamily="18" charset="0"/>
            </a:endParaRPr>
          </a:p>
          <a:p>
            <a:pPr indent="0"/>
            <a:r>
              <a:rPr lang="en-IN" altLang="en-US" sz="1800" dirty="0">
                <a:solidFill>
                  <a:schemeClr val="tx1"/>
                </a:solidFill>
                <a:latin typeface="Times New Roman" panose="02020603050405020304" pitchFamily="18" charset="0"/>
                <a:cs typeface="Times New Roman" panose="02020603050405020304" pitchFamily="18" charset="0"/>
              </a:rPr>
              <a:t>	-</a:t>
            </a:r>
            <a:r>
              <a:rPr lang="en-US" sz="1800" dirty="0">
                <a:solidFill>
                  <a:schemeClr val="tx1"/>
                </a:solidFill>
                <a:latin typeface="Times New Roman" panose="02020603050405020304" pitchFamily="18" charset="0"/>
                <a:cs typeface="Times New Roman" panose="02020603050405020304" pitchFamily="18" charset="0"/>
              </a:rPr>
              <a:t>Normalize the data to ensure that it is in a consistent format.</a:t>
            </a:r>
            <a:endParaRPr lang="en-US" sz="1800" dirty="0">
              <a:solidFill>
                <a:schemeClr val="tx1"/>
              </a:solidFill>
              <a:latin typeface="Times New Roman" panose="02020603050405020304" pitchFamily="18" charset="0"/>
              <a:cs typeface="Times New Roman" panose="02020603050405020304" pitchFamily="18" charset="0"/>
            </a:endParaRPr>
          </a:p>
          <a:p>
            <a:pPr indent="0"/>
            <a:r>
              <a:rPr lang="en-IN" altLang="en-US" sz="1800" dirty="0">
                <a:solidFill>
                  <a:schemeClr val="tx1"/>
                </a:solidFill>
                <a:latin typeface="Times New Roman" panose="02020603050405020304" pitchFamily="18" charset="0"/>
                <a:cs typeface="Times New Roman" panose="02020603050405020304" pitchFamily="18" charset="0"/>
              </a:rPr>
              <a:t>4. </a:t>
            </a:r>
            <a:r>
              <a:rPr lang="en-US" sz="1800" dirty="0">
                <a:solidFill>
                  <a:schemeClr val="tx1"/>
                </a:solidFill>
                <a:latin typeface="Times New Roman" panose="02020603050405020304" pitchFamily="18" charset="0"/>
                <a:cs typeface="Times New Roman" panose="02020603050405020304" pitchFamily="18" charset="0"/>
              </a:rPr>
              <a:t>Threshold determination:</a:t>
            </a:r>
            <a:endParaRPr lang="en-US" sz="1800" dirty="0">
              <a:solidFill>
                <a:schemeClr val="tx1"/>
              </a:solidFill>
              <a:latin typeface="Times New Roman" panose="02020603050405020304" pitchFamily="18" charset="0"/>
              <a:cs typeface="Times New Roman" panose="02020603050405020304" pitchFamily="18" charset="0"/>
            </a:endParaRPr>
          </a:p>
          <a:p>
            <a:pPr indent="0"/>
            <a:r>
              <a:rPr lang="en-IN" altLang="en-US" sz="1800" dirty="0">
                <a:solidFill>
                  <a:schemeClr val="tx1"/>
                </a:solidFill>
                <a:latin typeface="Times New Roman" panose="02020603050405020304" pitchFamily="18" charset="0"/>
                <a:cs typeface="Times New Roman" panose="02020603050405020304" pitchFamily="18" charset="0"/>
              </a:rPr>
              <a:t>	-</a:t>
            </a:r>
            <a:r>
              <a:rPr lang="en-US" sz="1800" dirty="0">
                <a:solidFill>
                  <a:schemeClr val="tx1"/>
                </a:solidFill>
                <a:latin typeface="Times New Roman" panose="02020603050405020304" pitchFamily="18" charset="0"/>
                <a:cs typeface="Times New Roman" panose="02020603050405020304" pitchFamily="18" charset="0"/>
              </a:rPr>
              <a:t>Determine appropriate threshold values for the orientation and movements of the hand based on the collected data.</a:t>
            </a:r>
            <a:endParaRPr lang="en-US" sz="1800" dirty="0">
              <a:solidFill>
                <a:schemeClr val="tx1"/>
              </a:solidFill>
              <a:latin typeface="Times New Roman" panose="02020603050405020304" pitchFamily="18" charset="0"/>
              <a:cs typeface="Times New Roman" panose="02020603050405020304" pitchFamily="18" charset="0"/>
            </a:endParaRPr>
          </a:p>
          <a:p>
            <a:pPr indent="0"/>
            <a:r>
              <a:rPr lang="en-IN" altLang="en-US" sz="1800" dirty="0">
                <a:solidFill>
                  <a:schemeClr val="tx1"/>
                </a:solidFill>
                <a:latin typeface="Times New Roman" panose="02020603050405020304" pitchFamily="18" charset="0"/>
                <a:cs typeface="Times New Roman" panose="02020603050405020304" pitchFamily="18" charset="0"/>
              </a:rPr>
              <a:t>	-</a:t>
            </a:r>
            <a:r>
              <a:rPr lang="en-US" sz="1800" dirty="0">
                <a:solidFill>
                  <a:schemeClr val="tx1"/>
                </a:solidFill>
                <a:latin typeface="Times New Roman" panose="02020603050405020304" pitchFamily="18" charset="0"/>
                <a:cs typeface="Times New Roman" panose="02020603050405020304" pitchFamily="18" charset="0"/>
              </a:rPr>
              <a:t>The threshold values will be used to recognize the different signs.</a:t>
            </a:r>
            <a:endParaRPr lang="en-US" sz="1800" dirty="0">
              <a:solidFill>
                <a:schemeClr val="tx1"/>
              </a:solidFill>
              <a:latin typeface="Times New Roman" panose="02020603050405020304" pitchFamily="18" charset="0"/>
              <a:cs typeface="Times New Roman" panose="02020603050405020304" pitchFamily="18" charset="0"/>
            </a:endParaRPr>
          </a:p>
          <a:p>
            <a:pPr indent="0"/>
            <a:r>
              <a:rPr lang="en-IN" altLang="en-US" sz="1800" dirty="0">
                <a:solidFill>
                  <a:schemeClr val="tx1"/>
                </a:solidFill>
                <a:latin typeface="Times New Roman" panose="02020603050405020304" pitchFamily="18" charset="0"/>
                <a:cs typeface="Times New Roman" panose="02020603050405020304" pitchFamily="18" charset="0"/>
              </a:rPr>
              <a:t>5.</a:t>
            </a:r>
            <a:r>
              <a:rPr lang="en-US" sz="1800" dirty="0">
                <a:solidFill>
                  <a:schemeClr val="tx1"/>
                </a:solidFill>
                <a:latin typeface="Times New Roman" panose="02020603050405020304" pitchFamily="18" charset="0"/>
                <a:cs typeface="Times New Roman" panose="02020603050405020304" pitchFamily="18" charset="0"/>
              </a:rPr>
              <a:t>Sign recognition:</a:t>
            </a:r>
            <a:endParaRPr lang="en-US" sz="1800" dirty="0">
              <a:solidFill>
                <a:schemeClr val="tx1"/>
              </a:solidFill>
              <a:latin typeface="Times New Roman" panose="02020603050405020304" pitchFamily="18" charset="0"/>
              <a:cs typeface="Times New Roman" panose="02020603050405020304" pitchFamily="18" charset="0"/>
            </a:endParaRPr>
          </a:p>
          <a:p>
            <a:pPr indent="0"/>
            <a:r>
              <a:rPr lang="en-IN" altLang="en-US" sz="1800" dirty="0">
                <a:solidFill>
                  <a:schemeClr val="tx1"/>
                </a:solidFill>
                <a:latin typeface="Times New Roman" panose="02020603050405020304" pitchFamily="18" charset="0"/>
                <a:cs typeface="Times New Roman" panose="02020603050405020304" pitchFamily="18" charset="0"/>
              </a:rPr>
              <a:t>	-</a:t>
            </a:r>
            <a:r>
              <a:rPr lang="en-US" sz="1800" dirty="0">
                <a:solidFill>
                  <a:schemeClr val="tx1"/>
                </a:solidFill>
                <a:latin typeface="Times New Roman" panose="02020603050405020304" pitchFamily="18" charset="0"/>
                <a:cs typeface="Times New Roman" panose="02020603050405020304" pitchFamily="18" charset="0"/>
              </a:rPr>
              <a:t>Write an Arduino code to recognize the signs based on the orientation and movements of the hand using the determined </a:t>
            </a:r>
            <a:r>
              <a:rPr lang="en-IN" altLang="en-US" sz="1800" dirty="0">
                <a:solidFill>
                  <a:schemeClr val="tx1"/>
                </a:solidFill>
                <a:latin typeface="Times New Roman" panose="02020603050405020304" pitchFamily="18" charset="0"/>
                <a:cs typeface="Times New Roman" panose="02020603050405020304" pitchFamily="18" charset="0"/>
              </a:rPr>
              <a:t>	</a:t>
            </a:r>
            <a:r>
              <a:rPr lang="en-US" sz="1800" dirty="0">
                <a:solidFill>
                  <a:schemeClr val="tx1"/>
                </a:solidFill>
                <a:latin typeface="Times New Roman" panose="02020603050405020304" pitchFamily="18" charset="0"/>
                <a:cs typeface="Times New Roman" panose="02020603050405020304" pitchFamily="18" charset="0"/>
              </a:rPr>
              <a:t>thresholds.</a:t>
            </a:r>
            <a:endParaRPr lang="en-US" sz="1800" dirty="0">
              <a:solidFill>
                <a:schemeClr val="tx1"/>
              </a:solidFill>
              <a:latin typeface="Times New Roman" panose="02020603050405020304" pitchFamily="18" charset="0"/>
              <a:cs typeface="Times New Roman" panose="02020603050405020304" pitchFamily="18" charset="0"/>
            </a:endParaRPr>
          </a:p>
          <a:p>
            <a:pPr indent="0"/>
            <a:r>
              <a:rPr lang="en-IN" altLang="en-US" sz="1800" dirty="0">
                <a:solidFill>
                  <a:schemeClr val="tx1"/>
                </a:solidFill>
                <a:latin typeface="Times New Roman" panose="02020603050405020304" pitchFamily="18" charset="0"/>
                <a:cs typeface="Times New Roman" panose="02020603050405020304" pitchFamily="18" charset="0"/>
              </a:rPr>
              <a:t>	-</a:t>
            </a:r>
            <a:r>
              <a:rPr lang="en-US" sz="1800" dirty="0">
                <a:solidFill>
                  <a:schemeClr val="tx1"/>
                </a:solidFill>
                <a:latin typeface="Times New Roman" panose="02020603050405020304" pitchFamily="18" charset="0"/>
                <a:cs typeface="Times New Roman" panose="02020603050405020304" pitchFamily="18" charset="0"/>
              </a:rPr>
              <a:t>The code should be able to recognize the different signs and output the corresponding </a:t>
            </a:r>
            <a:r>
              <a:rPr lang="en-IN" altLang="en-US" sz="1800" dirty="0">
                <a:solidFill>
                  <a:schemeClr val="tx1"/>
                </a:solidFill>
                <a:latin typeface="Times New Roman" panose="02020603050405020304" pitchFamily="18" charset="0"/>
                <a:cs typeface="Times New Roman" panose="02020603050405020304" pitchFamily="18" charset="0"/>
              </a:rPr>
              <a:t>	</a:t>
            </a:r>
            <a:r>
              <a:rPr lang="en-US" sz="1800" dirty="0">
                <a:solidFill>
                  <a:schemeClr val="tx1"/>
                </a:solidFill>
                <a:latin typeface="Times New Roman" panose="02020603050405020304" pitchFamily="18" charset="0"/>
                <a:cs typeface="Times New Roman" panose="02020603050405020304" pitchFamily="18" charset="0"/>
              </a:rPr>
              <a:t>letters.</a:t>
            </a:r>
            <a:endParaRPr lang="en-US" sz="1800" dirty="0">
              <a:solidFill>
                <a:schemeClr val="tx1"/>
              </a:solidFill>
              <a:latin typeface="Times New Roman" panose="02020603050405020304" pitchFamily="18" charset="0"/>
              <a:cs typeface="Times New Roman" panose="02020603050405020304" pitchFamily="18" charset="0"/>
            </a:endParaRPr>
          </a:p>
          <a:p>
            <a:pPr indent="0"/>
            <a:r>
              <a:rPr lang="en-IN" altLang="en-US" sz="1800" dirty="0">
                <a:solidFill>
                  <a:schemeClr val="tx1"/>
                </a:solidFill>
                <a:latin typeface="Times New Roman" panose="02020603050405020304" pitchFamily="18" charset="0"/>
                <a:cs typeface="Times New Roman" panose="02020603050405020304" pitchFamily="18" charset="0"/>
              </a:rPr>
              <a:t>6. </a:t>
            </a:r>
            <a:r>
              <a:rPr lang="en-US" sz="1800" dirty="0">
                <a:solidFill>
                  <a:schemeClr val="tx1"/>
                </a:solidFill>
                <a:latin typeface="Times New Roman" panose="02020603050405020304" pitchFamily="18" charset="0"/>
                <a:cs typeface="Times New Roman" panose="02020603050405020304" pitchFamily="18" charset="0"/>
              </a:rPr>
              <a:t>Text to speech conversion:</a:t>
            </a:r>
            <a:endParaRPr lang="en-US" sz="1800" dirty="0">
              <a:solidFill>
                <a:schemeClr val="tx1"/>
              </a:solidFill>
              <a:latin typeface="Times New Roman" panose="02020603050405020304" pitchFamily="18" charset="0"/>
              <a:cs typeface="Times New Roman" panose="02020603050405020304" pitchFamily="18" charset="0"/>
            </a:endParaRPr>
          </a:p>
          <a:p>
            <a:pPr indent="0"/>
            <a:r>
              <a:rPr lang="en-IN" altLang="en-US" sz="1800" dirty="0">
                <a:solidFill>
                  <a:schemeClr val="tx1"/>
                </a:solidFill>
                <a:latin typeface="Times New Roman" panose="02020603050405020304" pitchFamily="18" charset="0"/>
                <a:cs typeface="Times New Roman" panose="02020603050405020304" pitchFamily="18" charset="0"/>
              </a:rPr>
              <a:t>	-</a:t>
            </a:r>
            <a:r>
              <a:rPr lang="en-US" sz="1800" dirty="0">
                <a:solidFill>
                  <a:schemeClr val="tx1"/>
                </a:solidFill>
                <a:latin typeface="Times New Roman" panose="02020603050405020304" pitchFamily="18" charset="0"/>
                <a:cs typeface="Times New Roman" panose="02020603050405020304" pitchFamily="18" charset="0"/>
              </a:rPr>
              <a:t>Convert the generated text into speech using text-to-speech software or hardware.</a:t>
            </a:r>
            <a:endParaRPr lang="en-US" sz="1800" dirty="0">
              <a:solidFill>
                <a:schemeClr val="tx1"/>
              </a:solidFill>
              <a:latin typeface="Times New Roman" panose="02020603050405020304" pitchFamily="18" charset="0"/>
              <a:cs typeface="Times New Roman" panose="02020603050405020304" pitchFamily="18" charset="0"/>
            </a:endParaRPr>
          </a:p>
          <a:p>
            <a:endParaRPr lang="en-US" sz="18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1431" y="887896"/>
            <a:ext cx="8596668" cy="1320800"/>
          </a:xfrm>
        </p:spPr>
        <p:txBody>
          <a:bodyPr/>
          <a:lstStyle/>
          <a:p>
            <a:r>
              <a:rPr lang="en-IN" b="1" dirty="0">
                <a:latin typeface="Times New Roman" panose="02020603050405020304" pitchFamily="18" charset="0"/>
                <a:cs typeface="Times New Roman" panose="02020603050405020304" pitchFamily="18" charset="0"/>
              </a:rPr>
              <a:t>Algorithm FlowChart</a:t>
            </a:r>
            <a:endParaRPr lang="en-IN"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rcRect b="1988"/>
          <a:stretch>
            <a:fillRect/>
          </a:stretch>
        </p:blipFill>
        <p:spPr>
          <a:xfrm>
            <a:off x="1821180" y="1868805"/>
            <a:ext cx="6071870" cy="4006850"/>
          </a:xfr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8595" y="1070280"/>
            <a:ext cx="8946541" cy="2841762"/>
          </a:xfrm>
        </p:spPr>
        <p:txBody>
          <a:bodyPr>
            <a:noAutofit/>
          </a:bodyPr>
          <a:lstStyle/>
          <a:p>
            <a:pPr>
              <a:buClrTx/>
              <a:buFont typeface="Wingdings" panose="05000000000000000000" pitchFamily="2" charset="2"/>
              <a:buChar char="q"/>
            </a:pPr>
            <a:r>
              <a:rPr lang="en-US" sz="1800" dirty="0">
                <a:solidFill>
                  <a:schemeClr val="tx1">
                    <a:lumMod val="75000"/>
                    <a:lumOff val="25000"/>
                  </a:schemeClr>
                </a:solidFill>
                <a:latin typeface="Times New Roman" panose="02020603050405020304" pitchFamily="18" charset="0"/>
                <a:cs typeface="Times New Roman" panose="02020603050405020304" pitchFamily="18" charset="0"/>
              </a:rPr>
              <a:t>HARDWARE COMPONENTS : </a:t>
            </a:r>
            <a:endParaRPr lang="en-US" sz="1800" dirty="0">
              <a:solidFill>
                <a:schemeClr val="tx1">
                  <a:lumMod val="75000"/>
                  <a:lumOff val="25000"/>
                </a:schemeClr>
              </a:solidFill>
              <a:latin typeface="Times New Roman" panose="02020603050405020304" pitchFamily="18" charset="0"/>
              <a:cs typeface="Times New Roman" panose="02020603050405020304" pitchFamily="18" charset="0"/>
            </a:endParaRPr>
          </a:p>
          <a:p>
            <a:pPr lvl="2">
              <a:buClrTx/>
              <a:buFont typeface="Wingdings" panose="05000000000000000000" pitchFamily="2" charset="2"/>
              <a:buChar char="q"/>
            </a:pPr>
            <a:r>
              <a:rPr lang="en-US" sz="1800" dirty="0">
                <a:solidFill>
                  <a:schemeClr val="tx1">
                    <a:lumMod val="75000"/>
                    <a:lumOff val="25000"/>
                  </a:schemeClr>
                </a:solidFill>
                <a:latin typeface="Times New Roman" panose="02020603050405020304" pitchFamily="18" charset="0"/>
                <a:cs typeface="Times New Roman" panose="02020603050405020304" pitchFamily="18" charset="0"/>
              </a:rPr>
              <a:t>Flex Sensors</a:t>
            </a:r>
            <a:endParaRPr lang="en-US" sz="1800" dirty="0">
              <a:solidFill>
                <a:schemeClr val="tx1">
                  <a:lumMod val="75000"/>
                  <a:lumOff val="25000"/>
                </a:schemeClr>
              </a:solidFill>
              <a:latin typeface="Times New Roman" panose="02020603050405020304" pitchFamily="18" charset="0"/>
              <a:cs typeface="Times New Roman" panose="02020603050405020304" pitchFamily="18" charset="0"/>
            </a:endParaRPr>
          </a:p>
          <a:p>
            <a:pPr lvl="2">
              <a:buClrTx/>
              <a:buFont typeface="Wingdings" panose="05000000000000000000" pitchFamily="2" charset="2"/>
              <a:buChar char="q"/>
            </a:pPr>
            <a:r>
              <a:rPr lang="en-US" altLang="en-IN" sz="1800" dirty="0">
                <a:latin typeface="Times New Roman" panose="02020603050405020304" pitchFamily="18" charset="0"/>
                <a:cs typeface="Times New Roman" panose="02020603050405020304" pitchFamily="18" charset="0"/>
              </a:rPr>
              <a:t>Arduino Uno</a:t>
            </a:r>
            <a:endParaRPr lang="en-IN" altLang="en-US" sz="1800" dirty="0">
              <a:latin typeface="Times New Roman" panose="02020603050405020304" pitchFamily="18" charset="0"/>
              <a:cs typeface="Times New Roman" panose="02020603050405020304" pitchFamily="18" charset="0"/>
            </a:endParaRPr>
          </a:p>
          <a:p>
            <a:pPr lvl="2">
              <a:buClrTx/>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Accelerometer(ADXL345)</a:t>
            </a:r>
            <a:endParaRPr lang="en-US" sz="1800" dirty="0">
              <a:latin typeface="Times New Roman" panose="02020603050405020304" pitchFamily="18" charset="0"/>
              <a:cs typeface="Times New Roman" panose="02020603050405020304" pitchFamily="18" charset="0"/>
            </a:endParaRPr>
          </a:p>
          <a:p>
            <a:pPr lvl="2">
              <a:buClrTx/>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Bluetooth(HC-0</a:t>
            </a:r>
            <a:r>
              <a:rPr lang="en-IN" altLang="en-US" sz="1800" dirty="0">
                <a:latin typeface="Times New Roman" panose="02020603050405020304" pitchFamily="18" charset="0"/>
                <a:cs typeface="Times New Roman" panose="02020603050405020304" pitchFamily="18" charset="0"/>
              </a:rPr>
              <a:t>6</a:t>
            </a:r>
            <a:r>
              <a:rPr lang="en-US" sz="1800" dirty="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p>
            <a:pPr marL="914400" lvl="2" indent="0">
              <a:buClrTx/>
              <a:buFont typeface="Wingdings" panose="05000000000000000000" pitchFamily="2" charset="2"/>
              <a:buNone/>
            </a:pPr>
            <a:endParaRPr lang="en-US" sz="18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1091820" y="4094328"/>
            <a:ext cx="6158230" cy="1198880"/>
          </a:xfrm>
          <a:prstGeom prst="rect">
            <a:avLst/>
          </a:prstGeom>
          <a:noFill/>
        </p:spPr>
        <p:txBody>
          <a:bodyPr wrap="none" rtlCol="0">
            <a:spAutoFit/>
          </a:bodyPr>
          <a:lstStyle/>
          <a:p>
            <a:pPr marL="285750" indent="-285750">
              <a:buFont typeface="Wingdings" panose="05000000000000000000" pitchFamily="2" charset="2"/>
              <a:buChar char="q"/>
            </a:pPr>
            <a:r>
              <a:rPr lang="en-US" dirty="0">
                <a:solidFill>
                  <a:schemeClr val="tx1">
                    <a:lumMod val="75000"/>
                    <a:lumOff val="25000"/>
                  </a:schemeClr>
                </a:solidFill>
                <a:latin typeface="Times New Roman" panose="02020603050405020304" pitchFamily="18" charset="0"/>
                <a:cs typeface="Times New Roman" panose="02020603050405020304" pitchFamily="18" charset="0"/>
              </a:rPr>
              <a:t>SOFTWARE :</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a:p>
            <a:pPr marL="1200150" lvl="2" indent="-285750">
              <a:buFont typeface="Wingdings" panose="05000000000000000000" pitchFamily="2" charset="2"/>
              <a:buChar char="Ø"/>
            </a:pPr>
            <a:r>
              <a:rPr lang="en-US" dirty="0">
                <a:solidFill>
                  <a:schemeClr val="tx1">
                    <a:lumMod val="75000"/>
                    <a:lumOff val="25000"/>
                  </a:schemeClr>
                </a:solidFill>
                <a:latin typeface="Times New Roman" panose="02020603050405020304" pitchFamily="18" charset="0"/>
                <a:cs typeface="Times New Roman" panose="02020603050405020304" pitchFamily="18" charset="0"/>
              </a:rPr>
              <a:t>Arduino IDE</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a:p>
            <a:pPr marL="1200150" lvl="2" indent="-285750">
              <a:buFont typeface="Wingdings" panose="05000000000000000000" pitchFamily="2" charset="2"/>
              <a:buChar char="Ø"/>
            </a:pPr>
            <a:r>
              <a:rPr lang="en-US" altLang="en-IN" dirty="0">
                <a:solidFill>
                  <a:schemeClr val="tx1">
                    <a:lumMod val="75000"/>
                    <a:lumOff val="25000"/>
                  </a:schemeClr>
                </a:solidFill>
                <a:latin typeface="Times New Roman" panose="02020603050405020304" pitchFamily="18" charset="0"/>
                <a:cs typeface="Times New Roman" panose="02020603050405020304" pitchFamily="18" charset="0"/>
              </a:rPr>
              <a:t>Bluetooth </a:t>
            </a:r>
            <a:r>
              <a:rPr lang="en-IN" altLang="en-US" dirty="0">
                <a:solidFill>
                  <a:schemeClr val="tx1">
                    <a:lumMod val="75000"/>
                    <a:lumOff val="25000"/>
                  </a:schemeClr>
                </a:solidFill>
                <a:latin typeface="Times New Roman" panose="02020603050405020304" pitchFamily="18" charset="0"/>
                <a:cs typeface="Times New Roman" panose="02020603050405020304" pitchFamily="18" charset="0"/>
              </a:rPr>
              <a:t>TTS ( text to speech ) android application</a:t>
            </a:r>
            <a:endParaRPr lang="en-IN" alt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title"/>
          </p:nvPr>
        </p:nvSpPr>
        <p:spPr>
          <a:xfrm>
            <a:off x="221196" y="376042"/>
            <a:ext cx="10515600" cy="776897"/>
          </a:xfrm>
        </p:spPr>
        <p:txBody>
          <a:bodyPr>
            <a:normAutofit/>
          </a:bodyPr>
          <a:lstStyle/>
          <a:p>
            <a:r>
              <a:rPr lang="en-US" b="1" dirty="0">
                <a:latin typeface="Times New Roman" panose="02020603050405020304" pitchFamily="18" charset="0"/>
                <a:cs typeface="Times New Roman" panose="02020603050405020304" pitchFamily="18" charset="0"/>
              </a:rPr>
              <a:t>B</a:t>
            </a:r>
            <a:r>
              <a:rPr lang="en-IN" altLang="en-US" b="1" dirty="0">
                <a:latin typeface="Times New Roman" panose="02020603050405020304" pitchFamily="18" charset="0"/>
                <a:cs typeface="Times New Roman" panose="02020603050405020304" pitchFamily="18" charset="0"/>
              </a:rPr>
              <a:t>lock Diagram</a:t>
            </a:r>
            <a:r>
              <a:rPr lang="en-US" b="1" dirty="0">
                <a:latin typeface="Times New Roman" panose="02020603050405020304" pitchFamily="18" charset="0"/>
                <a:cs typeface="Times New Roman" panose="02020603050405020304" pitchFamily="18" charset="0"/>
              </a:rPr>
              <a:t> :</a:t>
            </a:r>
            <a:endParaRPr lang="en-US" b="1" dirty="0">
              <a:latin typeface="Times New Roman" panose="02020603050405020304" pitchFamily="18" charset="0"/>
              <a:cs typeface="Times New Roman" panose="02020603050405020304" pitchFamily="18" charset="0"/>
            </a:endParaRPr>
          </a:p>
        </p:txBody>
      </p:sp>
      <p:pic>
        <p:nvPicPr>
          <p:cNvPr id="17" name="Content Placeholder 16"/>
          <p:cNvPicPr>
            <a:picLocks noGrp="1" noChangeAspect="1"/>
          </p:cNvPicPr>
          <p:nvPr>
            <p:ph idx="4294967295"/>
          </p:nvPr>
        </p:nvPicPr>
        <p:blipFill>
          <a:blip r:embed="rId1"/>
          <a:stretch>
            <a:fillRect/>
          </a:stretch>
        </p:blipFill>
        <p:spPr>
          <a:xfrm>
            <a:off x="3288883" y="2576351"/>
            <a:ext cx="1274763" cy="330200"/>
          </a:xfrm>
          <a:prstGeom prst="rect">
            <a:avLst/>
          </a:prstGeom>
        </p:spPr>
      </p:pic>
      <p:sp>
        <p:nvSpPr>
          <p:cNvPr id="4" name="Rectangle 3"/>
          <p:cNvSpPr/>
          <p:nvPr/>
        </p:nvSpPr>
        <p:spPr>
          <a:xfrm>
            <a:off x="4541850" y="2633596"/>
            <a:ext cx="2197289" cy="3384645"/>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 name="Rectangle 4"/>
          <p:cNvSpPr/>
          <p:nvPr/>
        </p:nvSpPr>
        <p:spPr>
          <a:xfrm>
            <a:off x="4541850" y="1362720"/>
            <a:ext cx="2197289" cy="7096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6" name="Rectangle 5"/>
          <p:cNvSpPr/>
          <p:nvPr/>
        </p:nvSpPr>
        <p:spPr>
          <a:xfrm>
            <a:off x="1540392" y="2510765"/>
            <a:ext cx="1745864" cy="4310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7" name="Rectangle 6"/>
          <p:cNvSpPr/>
          <p:nvPr/>
        </p:nvSpPr>
        <p:spPr>
          <a:xfrm>
            <a:off x="1540392" y="3081178"/>
            <a:ext cx="1745864" cy="449202"/>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8" name="Rectangle 7"/>
          <p:cNvSpPr/>
          <p:nvPr/>
        </p:nvSpPr>
        <p:spPr>
          <a:xfrm>
            <a:off x="1525905" y="5172710"/>
            <a:ext cx="1760855" cy="57023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9" name="Rectangle 8"/>
          <p:cNvSpPr/>
          <p:nvPr/>
        </p:nvSpPr>
        <p:spPr>
          <a:xfrm>
            <a:off x="7994734" y="2633595"/>
            <a:ext cx="1801504" cy="5459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1" name="Rectangle 10"/>
          <p:cNvSpPr/>
          <p:nvPr/>
        </p:nvSpPr>
        <p:spPr>
          <a:xfrm>
            <a:off x="7994734" y="4639817"/>
            <a:ext cx="1801504" cy="5322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3" name="Right Arrow 12"/>
          <p:cNvSpPr/>
          <p:nvPr/>
        </p:nvSpPr>
        <p:spPr>
          <a:xfrm>
            <a:off x="6739139" y="2805379"/>
            <a:ext cx="1255595" cy="27295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4" name="Down Arrow 13"/>
          <p:cNvSpPr/>
          <p:nvPr/>
        </p:nvSpPr>
        <p:spPr>
          <a:xfrm>
            <a:off x="8681741" y="3179507"/>
            <a:ext cx="225083" cy="1460310"/>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8" name="Right Arrow 17"/>
          <p:cNvSpPr/>
          <p:nvPr/>
        </p:nvSpPr>
        <p:spPr>
          <a:xfrm>
            <a:off x="3320413" y="5345929"/>
            <a:ext cx="1255595" cy="29332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9" name="Right Arrow 18"/>
          <p:cNvSpPr/>
          <p:nvPr/>
        </p:nvSpPr>
        <p:spPr>
          <a:xfrm>
            <a:off x="3300953" y="3119183"/>
            <a:ext cx="1255595" cy="29332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0" name="Down Arrow 19"/>
          <p:cNvSpPr/>
          <p:nvPr/>
        </p:nvSpPr>
        <p:spPr>
          <a:xfrm>
            <a:off x="5478996" y="2072403"/>
            <a:ext cx="318868" cy="561192"/>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1" name="TextBox 20"/>
          <p:cNvSpPr txBox="1"/>
          <p:nvPr/>
        </p:nvSpPr>
        <p:spPr>
          <a:xfrm>
            <a:off x="4908679" y="1535460"/>
            <a:ext cx="1537335" cy="368300"/>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9V DC Supply</a:t>
            </a:r>
            <a:endParaRPr lang="en-US" dirty="0">
              <a:latin typeface="Times New Roman" panose="02020603050405020304" pitchFamily="18" charset="0"/>
              <a:cs typeface="Times New Roman" panose="02020603050405020304" pitchFamily="18" charset="0"/>
            </a:endParaRPr>
          </a:p>
        </p:txBody>
      </p:sp>
      <p:sp>
        <p:nvSpPr>
          <p:cNvPr id="22" name="TextBox 21"/>
          <p:cNvSpPr txBox="1"/>
          <p:nvPr/>
        </p:nvSpPr>
        <p:spPr>
          <a:xfrm>
            <a:off x="4903990" y="4087394"/>
            <a:ext cx="1433830" cy="645160"/>
          </a:xfrm>
          <a:prstGeom prst="rect">
            <a:avLst/>
          </a:prstGeom>
          <a:noFill/>
        </p:spPr>
        <p:txBody>
          <a:bodyPr wrap="none" rtlCol="0">
            <a:spAutoFit/>
          </a:bodyPr>
          <a:lstStyle/>
          <a:p>
            <a:r>
              <a:rPr lang="en-US" altLang="en-IN" dirty="0">
                <a:latin typeface="Times New Roman" panose="02020603050405020304" pitchFamily="18" charset="0"/>
                <a:cs typeface="Times New Roman" panose="02020603050405020304" pitchFamily="18" charset="0"/>
              </a:rPr>
              <a:t>Arduino Uno</a:t>
            </a:r>
            <a:br>
              <a:rPr lang="en-US" altLang="en-IN" dirty="0">
                <a:latin typeface="Times New Roman" panose="02020603050405020304" pitchFamily="18" charset="0"/>
                <a:cs typeface="Times New Roman" panose="02020603050405020304" pitchFamily="18" charset="0"/>
              </a:rPr>
            </a:br>
            <a:r>
              <a:rPr lang="en-US" altLang="en-IN" dirty="0">
                <a:latin typeface="Times New Roman" panose="02020603050405020304" pitchFamily="18" charset="0"/>
                <a:cs typeface="Times New Roman" panose="02020603050405020304" pitchFamily="18" charset="0"/>
              </a:rPr>
              <a:t>Atmega 328P</a:t>
            </a:r>
            <a:endParaRPr lang="en-US" altLang="en-IN" dirty="0">
              <a:latin typeface="Times New Roman" panose="02020603050405020304" pitchFamily="18" charset="0"/>
              <a:cs typeface="Times New Roman" panose="02020603050405020304" pitchFamily="18" charset="0"/>
            </a:endParaRPr>
          </a:p>
        </p:txBody>
      </p:sp>
      <p:sp>
        <p:nvSpPr>
          <p:cNvPr id="23" name="TextBox 22"/>
          <p:cNvSpPr txBox="1"/>
          <p:nvPr/>
        </p:nvSpPr>
        <p:spPr>
          <a:xfrm>
            <a:off x="1705700" y="2532632"/>
            <a:ext cx="146886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Flex Sensor-1</a:t>
            </a:r>
            <a:endParaRPr lang="en-US" dirty="0">
              <a:latin typeface="Times New Roman" panose="02020603050405020304" pitchFamily="18" charset="0"/>
              <a:cs typeface="Times New Roman" panose="02020603050405020304" pitchFamily="18" charset="0"/>
            </a:endParaRPr>
          </a:p>
        </p:txBody>
      </p:sp>
      <p:sp>
        <p:nvSpPr>
          <p:cNvPr id="24" name="TextBox 23"/>
          <p:cNvSpPr txBox="1"/>
          <p:nvPr/>
        </p:nvSpPr>
        <p:spPr>
          <a:xfrm>
            <a:off x="1705700" y="3081178"/>
            <a:ext cx="146886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Flex Sensor-2</a:t>
            </a:r>
            <a:endParaRPr lang="en-US" dirty="0">
              <a:latin typeface="Times New Roman" panose="02020603050405020304" pitchFamily="18" charset="0"/>
              <a:cs typeface="Times New Roman" panose="02020603050405020304" pitchFamily="18" charset="0"/>
            </a:endParaRPr>
          </a:p>
        </p:txBody>
      </p:sp>
      <p:sp>
        <p:nvSpPr>
          <p:cNvPr id="25" name="TextBox 24"/>
          <p:cNvSpPr txBox="1"/>
          <p:nvPr/>
        </p:nvSpPr>
        <p:spPr>
          <a:xfrm>
            <a:off x="1645074" y="5135720"/>
            <a:ext cx="1529080" cy="645160"/>
          </a:xfrm>
          <a:prstGeom prst="rect">
            <a:avLst/>
          </a:prstGeom>
          <a:noFill/>
        </p:spPr>
        <p:txBody>
          <a:bodyPr wrap="none" rtlCol="0">
            <a:spAutoFit/>
          </a:bodyPr>
          <a:lstStyle/>
          <a:p>
            <a:r>
              <a:rPr lang="en-US" altLang="en-IN" dirty="0">
                <a:latin typeface="Times New Roman" panose="02020603050405020304" pitchFamily="18" charset="0"/>
                <a:cs typeface="Times New Roman" panose="02020603050405020304" pitchFamily="18" charset="0"/>
              </a:rPr>
              <a:t>ADXL- 345 </a:t>
            </a:r>
            <a:endParaRPr lang="en-US" altLang="en-IN" dirty="0">
              <a:latin typeface="Times New Roman" panose="02020603050405020304" pitchFamily="18" charset="0"/>
              <a:cs typeface="Times New Roman" panose="02020603050405020304" pitchFamily="18" charset="0"/>
            </a:endParaRPr>
          </a:p>
          <a:p>
            <a:r>
              <a:rPr lang="en-US" altLang="en-IN" dirty="0">
                <a:latin typeface="Times New Roman" panose="02020603050405020304" pitchFamily="18" charset="0"/>
                <a:cs typeface="Times New Roman" panose="02020603050405020304" pitchFamily="18" charset="0"/>
              </a:rPr>
              <a:t>Accelerometer</a:t>
            </a:r>
            <a:endParaRPr lang="en-US" altLang="en-IN" dirty="0">
              <a:latin typeface="Times New Roman" panose="02020603050405020304" pitchFamily="18" charset="0"/>
              <a:cs typeface="Times New Roman" panose="02020603050405020304" pitchFamily="18" charset="0"/>
            </a:endParaRPr>
          </a:p>
        </p:txBody>
      </p:sp>
      <p:sp>
        <p:nvSpPr>
          <p:cNvPr id="26" name="TextBox 25"/>
          <p:cNvSpPr txBox="1"/>
          <p:nvPr/>
        </p:nvSpPr>
        <p:spPr>
          <a:xfrm>
            <a:off x="8328962" y="2695699"/>
            <a:ext cx="805180" cy="368300"/>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HC-05</a:t>
            </a:r>
            <a:endParaRPr lang="en-US" dirty="0">
              <a:latin typeface="Times New Roman" panose="02020603050405020304" pitchFamily="18" charset="0"/>
              <a:cs typeface="Times New Roman" panose="02020603050405020304" pitchFamily="18" charset="0"/>
            </a:endParaRPr>
          </a:p>
        </p:txBody>
      </p:sp>
      <p:sp>
        <p:nvSpPr>
          <p:cNvPr id="28" name="TextBox 27"/>
          <p:cNvSpPr txBox="1"/>
          <p:nvPr/>
        </p:nvSpPr>
        <p:spPr>
          <a:xfrm>
            <a:off x="8260728" y="4741753"/>
            <a:ext cx="135806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Smart phone</a:t>
            </a:r>
            <a:endParaRPr lang="en-US" dirty="0">
              <a:latin typeface="Times New Roman" panose="02020603050405020304" pitchFamily="18" charset="0"/>
              <a:cs typeface="Times New Roman" panose="02020603050405020304" pitchFamily="18" charset="0"/>
            </a:endParaRPr>
          </a:p>
        </p:txBody>
      </p:sp>
      <p:sp>
        <p:nvSpPr>
          <p:cNvPr id="29" name="Rectangle 28"/>
          <p:cNvSpPr/>
          <p:nvPr/>
        </p:nvSpPr>
        <p:spPr>
          <a:xfrm>
            <a:off x="1540391" y="4108709"/>
            <a:ext cx="1745864" cy="348017"/>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31" name="Rectangle 30"/>
          <p:cNvSpPr/>
          <p:nvPr/>
        </p:nvSpPr>
        <p:spPr>
          <a:xfrm>
            <a:off x="1547740" y="4557265"/>
            <a:ext cx="1745864" cy="367231"/>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32" name="Rectangle 31"/>
          <p:cNvSpPr/>
          <p:nvPr/>
        </p:nvSpPr>
        <p:spPr>
          <a:xfrm>
            <a:off x="1540391" y="3620569"/>
            <a:ext cx="1745864" cy="369332"/>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 name="Rectangle 1"/>
          <p:cNvSpPr/>
          <p:nvPr/>
        </p:nvSpPr>
        <p:spPr>
          <a:xfrm>
            <a:off x="1734048" y="3620569"/>
            <a:ext cx="1468864"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Flex Sensor-3</a:t>
            </a:r>
            <a:endParaRPr lang="en-US" dirty="0">
              <a:latin typeface="Times New Roman" panose="02020603050405020304" pitchFamily="18" charset="0"/>
              <a:cs typeface="Times New Roman" panose="02020603050405020304" pitchFamily="18" charset="0"/>
            </a:endParaRPr>
          </a:p>
        </p:txBody>
      </p:sp>
      <p:sp>
        <p:nvSpPr>
          <p:cNvPr id="3" name="Rectangle 2"/>
          <p:cNvSpPr/>
          <p:nvPr/>
        </p:nvSpPr>
        <p:spPr>
          <a:xfrm>
            <a:off x="1656132" y="4098051"/>
            <a:ext cx="1468864"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Flex Sensor-4</a:t>
            </a:r>
            <a:endParaRPr lang="en-US" dirty="0">
              <a:latin typeface="Times New Roman" panose="02020603050405020304" pitchFamily="18" charset="0"/>
              <a:cs typeface="Times New Roman" panose="02020603050405020304" pitchFamily="18" charset="0"/>
            </a:endParaRPr>
          </a:p>
        </p:txBody>
      </p:sp>
      <p:sp>
        <p:nvSpPr>
          <p:cNvPr id="12" name="Rectangle 11"/>
          <p:cNvSpPr/>
          <p:nvPr/>
        </p:nvSpPr>
        <p:spPr>
          <a:xfrm>
            <a:off x="1686240" y="4530635"/>
            <a:ext cx="1468864"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Flex Sensor-5</a:t>
            </a:r>
            <a:endParaRPr lang="en-US" dirty="0">
              <a:latin typeface="Times New Roman" panose="02020603050405020304" pitchFamily="18" charset="0"/>
              <a:cs typeface="Times New Roman" panose="02020603050405020304" pitchFamily="18" charset="0"/>
            </a:endParaRPr>
          </a:p>
        </p:txBody>
      </p:sp>
      <p:sp>
        <p:nvSpPr>
          <p:cNvPr id="33" name="Right Arrow 32"/>
          <p:cNvSpPr/>
          <p:nvPr/>
        </p:nvSpPr>
        <p:spPr>
          <a:xfrm>
            <a:off x="3300953" y="4568640"/>
            <a:ext cx="1255595" cy="29332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34" name="Right Arrow 33"/>
          <p:cNvSpPr/>
          <p:nvPr/>
        </p:nvSpPr>
        <p:spPr>
          <a:xfrm>
            <a:off x="3286254" y="4073065"/>
            <a:ext cx="1255595" cy="29332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35" name="Right Arrow 34"/>
          <p:cNvSpPr/>
          <p:nvPr/>
        </p:nvSpPr>
        <p:spPr>
          <a:xfrm>
            <a:off x="3293604" y="3629883"/>
            <a:ext cx="1255595" cy="29332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2054" y="213360"/>
            <a:ext cx="8596668" cy="1320800"/>
          </a:xfrm>
        </p:spPr>
        <p:txBody>
          <a:bodyPr/>
          <a:lstStyle/>
          <a:p>
            <a:r>
              <a:rPr lang="en-IN" altLang="en-US">
                <a:solidFill>
                  <a:schemeClr val="tx1"/>
                </a:solidFill>
              </a:rPr>
              <a:t>Implemented Circuit:</a:t>
            </a:r>
            <a:endParaRPr lang="en-IN" altLang="en-US">
              <a:solidFill>
                <a:schemeClr val="tx1"/>
              </a:solidFill>
            </a:endParaRPr>
          </a:p>
        </p:txBody>
      </p:sp>
      <p:pic>
        <p:nvPicPr>
          <p:cNvPr id="7" name="Content Placeholder 6" descr="Copy of Accelerometer"/>
          <p:cNvPicPr>
            <a:picLocks noChangeAspect="1"/>
          </p:cNvPicPr>
          <p:nvPr>
            <p:ph idx="1"/>
          </p:nvPr>
        </p:nvPicPr>
        <p:blipFill>
          <a:blip r:embed="rId1"/>
          <a:stretch>
            <a:fillRect/>
          </a:stretch>
        </p:blipFill>
        <p:spPr>
          <a:xfrm>
            <a:off x="1427480" y="1045845"/>
            <a:ext cx="7245350" cy="5334000"/>
          </a:xfrm>
          <a:prstGeom prst="rect">
            <a:avLst/>
          </a:prstGeom>
        </p:spPr>
      </p:pic>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9624</Words>
  <Application>WPS Presentation</Application>
  <PresentationFormat>Widescreen</PresentationFormat>
  <Paragraphs>218</Paragraphs>
  <Slides>26</Slides>
  <Notes>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26</vt:i4>
      </vt:variant>
    </vt:vector>
  </HeadingPairs>
  <TitlesOfParts>
    <vt:vector size="40" baseType="lpstr">
      <vt:lpstr>Arial</vt:lpstr>
      <vt:lpstr>SimSun</vt:lpstr>
      <vt:lpstr>Wingdings</vt:lpstr>
      <vt:lpstr>Wingdings 3</vt:lpstr>
      <vt:lpstr>Arial</vt:lpstr>
      <vt:lpstr>Times New Roman</vt:lpstr>
      <vt:lpstr>Cambria</vt:lpstr>
      <vt:lpstr>Wingdings</vt:lpstr>
      <vt:lpstr>Trebuchet MS</vt:lpstr>
      <vt:lpstr>Microsoft YaHei</vt:lpstr>
      <vt:lpstr>Arial Unicode MS</vt:lpstr>
      <vt:lpstr>Calibri</vt:lpstr>
      <vt:lpstr>Sitka Banner</vt:lpstr>
      <vt:lpstr>Facet</vt:lpstr>
      <vt:lpstr>	Sensor Based Sign Language To Speech Converter</vt:lpstr>
      <vt:lpstr>Table Of Contents</vt:lpstr>
      <vt:lpstr>Aim:</vt:lpstr>
      <vt:lpstr>Objectives</vt:lpstr>
      <vt:lpstr>Methodology</vt:lpstr>
      <vt:lpstr>Algorithm FlowChart</vt:lpstr>
      <vt:lpstr>PowerPoint 演示文稿</vt:lpstr>
      <vt:lpstr>Block Diagram :</vt:lpstr>
      <vt:lpstr>Implemented Circuit:</vt:lpstr>
      <vt:lpstr>Hardware Setup:</vt:lpstr>
      <vt:lpstr>PowerPoint 演示文稿</vt:lpstr>
      <vt:lpstr>1. Moving Averge Filter:</vt:lpstr>
      <vt:lpstr>Filtered Outputs(Flex Sensors): </vt:lpstr>
      <vt:lpstr>PowerPoint 演示文稿</vt:lpstr>
      <vt:lpstr>Accelerometer Readings:</vt:lpstr>
      <vt:lpstr>Filter description:</vt:lpstr>
      <vt:lpstr>Filtered Outputs(ADXL 345):  </vt:lpstr>
      <vt:lpstr>PowerPoint 演示文稿</vt:lpstr>
      <vt:lpstr>American sign Language</vt:lpstr>
      <vt:lpstr>PowerPoint 演示文稿</vt:lpstr>
      <vt:lpstr>Demonstration:</vt:lpstr>
      <vt:lpstr>PowerPoint 演示文稿</vt:lpstr>
      <vt:lpstr>Conclusion: 	</vt:lpstr>
      <vt:lpstr>Future Scope</vt:lpstr>
      <vt:lpstr>References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SIGN LANGUAGE TO SPEECH CONVERTER</dc:title>
  <dc:creator>Supriya Chakilam</dc:creator>
  <cp:lastModifiedBy>asopi</cp:lastModifiedBy>
  <cp:revision>105</cp:revision>
  <dcterms:created xsi:type="dcterms:W3CDTF">2021-04-22T11:33:00Z</dcterms:created>
  <dcterms:modified xsi:type="dcterms:W3CDTF">2023-03-24T20:59:38Z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1033-11.2.0.11219</vt:lpwstr>
  </property>
  <property fmtid="{D5CDD505-2E9C-101B-9397-08002B2CF9AE}" pid="3" name="ICV">
    <vt:lpwstr>E68E5DF5C2A241578917FABECAA0BDF1</vt:lpwstr>
  </property>
</Properties>
</file>